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fntdata" ContentType="application/x-fontdata"/>
  <Default Extension="xml" ContentType="application/xml"/>
  <Default Extension="tiff" ContentType="image/tiff"/>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presentation.xml" ContentType="application/vnd.openxmlformats-officedocument.presentationml.presentation.main+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5.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slideMasters/slideMaster1.xml" ContentType="application/vnd.openxmlformats-officedocument.presentationml.slideMaster+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notesSlides/notesSlide57.xml" ContentType="application/vnd.openxmlformats-officedocument.presentationml.notesSlid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notesSlides/notesSlide58.xml" ContentType="application/vnd.openxmlformats-officedocument.presentationml.notesSlide+xml"/>
  <Override PartName="/ppt/slideLayouts/slideLayout6.xml" ContentType="application/vnd.openxmlformats-officedocument.presentationml.slideLayout+xml"/>
  <Override PartName="/ppt/notesSlides/notesSlide59.xml" ContentType="application/vnd.openxmlformats-officedocument.presentationml.notes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60.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77"/>
  </p:notesMasterIdLst>
  <p:sldIdLst>
    <p:sldId id="256" r:id="rId2"/>
    <p:sldId id="257" r:id="rId3"/>
    <p:sldId id="258" r:id="rId4"/>
    <p:sldId id="259" r:id="rId5"/>
    <p:sldId id="428" r:id="rId6"/>
    <p:sldId id="260" r:id="rId7"/>
    <p:sldId id="261" r:id="rId8"/>
    <p:sldId id="262" r:id="rId9"/>
    <p:sldId id="263" r:id="rId10"/>
    <p:sldId id="264" r:id="rId11"/>
    <p:sldId id="265" r:id="rId12"/>
    <p:sldId id="266" r:id="rId13"/>
    <p:sldId id="267" r:id="rId14"/>
    <p:sldId id="269" r:id="rId15"/>
    <p:sldId id="268" r:id="rId16"/>
    <p:sldId id="270" r:id="rId17"/>
    <p:sldId id="272" r:id="rId18"/>
    <p:sldId id="427" r:id="rId19"/>
    <p:sldId id="271" r:id="rId20"/>
    <p:sldId id="273" r:id="rId21"/>
    <p:sldId id="275" r:id="rId22"/>
    <p:sldId id="276" r:id="rId23"/>
    <p:sldId id="277" r:id="rId24"/>
    <p:sldId id="278" r:id="rId25"/>
    <p:sldId id="279" r:id="rId26"/>
    <p:sldId id="280" r:id="rId27"/>
    <p:sldId id="281" r:id="rId28"/>
    <p:sldId id="282" r:id="rId29"/>
    <p:sldId id="283" r:id="rId30"/>
    <p:sldId id="284" r:id="rId31"/>
    <p:sldId id="426" r:id="rId32"/>
    <p:sldId id="285" r:id="rId33"/>
    <p:sldId id="286" r:id="rId34"/>
    <p:sldId id="287" r:id="rId35"/>
    <p:sldId id="288" r:id="rId36"/>
    <p:sldId id="289" r:id="rId37"/>
    <p:sldId id="290" r:id="rId38"/>
    <p:sldId id="291" r:id="rId39"/>
    <p:sldId id="293" r:id="rId40"/>
    <p:sldId id="292" r:id="rId41"/>
    <p:sldId id="294" r:id="rId42"/>
    <p:sldId id="295" r:id="rId43"/>
    <p:sldId id="299" r:id="rId44"/>
    <p:sldId id="296" r:id="rId45"/>
    <p:sldId id="297" r:id="rId46"/>
    <p:sldId id="298" r:id="rId47"/>
    <p:sldId id="355" r:id="rId48"/>
    <p:sldId id="300" r:id="rId49"/>
    <p:sldId id="312" r:id="rId50"/>
    <p:sldId id="313" r:id="rId51"/>
    <p:sldId id="314" r:id="rId52"/>
    <p:sldId id="315" r:id="rId53"/>
    <p:sldId id="317" r:id="rId54"/>
    <p:sldId id="318" r:id="rId55"/>
    <p:sldId id="319" r:id="rId56"/>
    <p:sldId id="320" r:id="rId57"/>
    <p:sldId id="321" r:id="rId58"/>
    <p:sldId id="322" r:id="rId59"/>
    <p:sldId id="421" r:id="rId60"/>
    <p:sldId id="399" r:id="rId61"/>
    <p:sldId id="330" r:id="rId62"/>
    <p:sldId id="367" r:id="rId63"/>
    <p:sldId id="406" r:id="rId64"/>
    <p:sldId id="422" r:id="rId65"/>
    <p:sldId id="423" r:id="rId66"/>
    <p:sldId id="397" r:id="rId67"/>
    <p:sldId id="413" r:id="rId68"/>
    <p:sldId id="416" r:id="rId69"/>
    <p:sldId id="424" r:id="rId70"/>
    <p:sldId id="415" r:id="rId71"/>
    <p:sldId id="425" r:id="rId72"/>
    <p:sldId id="350" r:id="rId73"/>
    <p:sldId id="352" r:id="rId74"/>
    <p:sldId id="374" r:id="rId75"/>
    <p:sldId id="354" r:id="rId76"/>
  </p:sldIdLst>
  <p:sldSz cx="12192000" cy="6858000"/>
  <p:notesSz cx="6858000" cy="9144000"/>
  <p:embeddedFontLst>
    <p:embeddedFont>
      <p:font typeface="Avenir" panose="02000503020000020003" pitchFamily="2" charset="0"/>
      <p:regular r:id="rId78"/>
      <p:italic r:id="rId79"/>
    </p:embeddedFont>
    <p:embeddedFont>
      <p:font typeface="Avenir Black" panose="02000503020000020003" pitchFamily="2" charset="0"/>
      <p:bold r:id="rId80"/>
      <p:italic r:id="rId81"/>
      <p:boldItalic r:id="rId82"/>
    </p:embeddedFont>
    <p:embeddedFont>
      <p:font typeface="Avenir Book" panose="02000503020000020003" pitchFamily="2" charset="0"/>
      <p:regular r:id="rId83"/>
      <p:italic r:id="rId84"/>
    </p:embeddedFont>
    <p:embeddedFont>
      <p:font typeface="Avenir Light" panose="020B0402020203020204" pitchFamily="34" charset="77"/>
      <p:regular r:id="rId85"/>
      <p:italic r:id="rId86"/>
    </p:embeddedFont>
    <p:embeddedFont>
      <p:font typeface="Avenir Next  " panose="020B0503020202020204" pitchFamily="34" charset="0"/>
      <p:regular r:id="rId87"/>
      <p:bold r:id="rId88"/>
      <p:italic r:id="rId89"/>
      <p:boldItalic r:id="rId90"/>
    </p:embeddedFont>
    <p:embeddedFont>
      <p:font typeface="Calibri" panose="020F0502020204030204" pitchFamily="34" charset="0"/>
      <p:regular r:id="rId91"/>
      <p:bold r:id="rId92"/>
      <p:italic r:id="rId93"/>
      <p:boldItalic r:id="rId94"/>
    </p:embeddedFont>
    <p:embeddedFont>
      <p:font typeface="Century Gothic" panose="020B0502020202020204" pitchFamily="34" charset="0"/>
      <p:regular r:id="rId95"/>
      <p:bold r:id="rId96"/>
      <p:italic r:id="rId97"/>
      <p:boldItalic r:id="rId98"/>
    </p:embeddedFont>
    <p:embeddedFont>
      <p:font typeface="Georgia" panose="02040502050405020303" pitchFamily="18" charset="0"/>
      <p:regular r:id="rId99"/>
      <p:bold r:id="rId100"/>
      <p:italic r:id="rId101"/>
      <p:boldItalic r:id="rId102"/>
    </p:embeddedFont>
    <p:embeddedFont>
      <p:font typeface="Impact" panose="020B0806030902050204" pitchFamily="34" charset="0"/>
      <p:regular r:id="rId103"/>
    </p:embeddedFont>
    <p:embeddedFont>
      <p:font typeface="Lobster" panose="020F0502020204030204" pitchFamily="34" charset="0"/>
      <p:regular r:id="rId104"/>
      <p:bold r:id="rId105"/>
      <p:italic r:id="rId106"/>
      <p:boldItalic r:id="rId107"/>
    </p:embeddedFont>
    <p:embeddedFont>
      <p:font typeface="Open Sans" panose="020F0502020204030204" pitchFamily="34" charset="0"/>
      <p:regular r:id="rId108"/>
      <p:bold r:id="rId109"/>
      <p:italic r:id="rId110"/>
      <p:boldItalic r:id="rId11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5DAE5"/>
    <a:srgbClr val="621148"/>
    <a:srgbClr val="7F185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304"/>
    <p:restoredTop sz="94694"/>
  </p:normalViewPr>
  <p:slideViewPr>
    <p:cSldViewPr snapToGrid="0" snapToObjects="1">
      <p:cViewPr varScale="1">
        <p:scale>
          <a:sx n="106" d="100"/>
          <a:sy n="106" d="100"/>
        </p:scale>
        <p:origin x="216" y="5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customXml" Target="../customXml/item2.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7.fntdata"/><Relationship Id="rId89" Type="http://schemas.openxmlformats.org/officeDocument/2006/relationships/font" Target="fonts/font12.fntdata"/><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font" Target="fonts/font30.fnt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font" Target="fonts/font2.fntdata"/><Relationship Id="rId102" Type="http://schemas.openxmlformats.org/officeDocument/2006/relationships/font" Target="fonts/font25.fntdata"/><Relationship Id="rId5" Type="http://schemas.openxmlformats.org/officeDocument/2006/relationships/slide" Target="slides/slide4.xml"/><Relationship Id="rId90" Type="http://schemas.openxmlformats.org/officeDocument/2006/relationships/font" Target="fonts/font13.fntdata"/><Relationship Id="rId95" Type="http://schemas.openxmlformats.org/officeDocument/2006/relationships/font" Target="fonts/font18.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viewProps" Target="viewProps.xml"/><Relationship Id="rId118" Type="http://schemas.openxmlformats.org/officeDocument/2006/relationships/customXml" Target="../customXml/item3.xml"/><Relationship Id="rId80" Type="http://schemas.openxmlformats.org/officeDocument/2006/relationships/font" Target="fonts/font3.fntdata"/><Relationship Id="rId85" Type="http://schemas.openxmlformats.org/officeDocument/2006/relationships/font" Target="fonts/font8.fntdata"/><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26.fntdata"/><Relationship Id="rId108" Type="http://schemas.openxmlformats.org/officeDocument/2006/relationships/font" Target="fonts/font31.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font" Target="fonts/font14.fntdata"/><Relationship Id="rId96" Type="http://schemas.openxmlformats.org/officeDocument/2006/relationships/font" Target="fonts/font19.fntdata"/><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1.fntdata"/><Relationship Id="rId81" Type="http://schemas.openxmlformats.org/officeDocument/2006/relationships/font" Target="fonts/font4.fntdata"/><Relationship Id="rId86" Type="http://schemas.openxmlformats.org/officeDocument/2006/relationships/font" Target="fonts/font9.fntdata"/><Relationship Id="rId94" Type="http://schemas.openxmlformats.org/officeDocument/2006/relationships/font" Target="fonts/font17.fntdata"/><Relationship Id="rId99" Type="http://schemas.openxmlformats.org/officeDocument/2006/relationships/font" Target="fonts/font22.fntdata"/><Relationship Id="rId101" Type="http://schemas.openxmlformats.org/officeDocument/2006/relationships/font" Target="fonts/font24.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32.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20.fntdata"/><Relationship Id="rId104" Type="http://schemas.openxmlformats.org/officeDocument/2006/relationships/font" Target="fonts/font27.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15.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10.fntdata"/><Relationship Id="rId110" Type="http://schemas.openxmlformats.org/officeDocument/2006/relationships/font" Target="fonts/font33.fntdata"/><Relationship Id="rId115"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font" Target="fonts/font5.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notesMaster" Target="notesMasters/notesMaster1.xml"/><Relationship Id="rId100" Type="http://schemas.openxmlformats.org/officeDocument/2006/relationships/font" Target="fonts/font23.fntdata"/><Relationship Id="rId105" Type="http://schemas.openxmlformats.org/officeDocument/2006/relationships/font" Target="fonts/font28.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16.fntdata"/><Relationship Id="rId98" Type="http://schemas.openxmlformats.org/officeDocument/2006/relationships/font" Target="fonts/font21.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customXml" Target="../customXml/item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font" Target="fonts/font6.fntdata"/><Relationship Id="rId88" Type="http://schemas.openxmlformats.org/officeDocument/2006/relationships/font" Target="fonts/font11.fntdata"/><Relationship Id="rId111" Type="http://schemas.openxmlformats.org/officeDocument/2006/relationships/font" Target="fonts/font34.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font" Target="fonts/font2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dqydj.com/income-percentile-by-age-calculator/"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restaurantdive.com/news/millennials-to-be-the-biggest-food-and-beverage-spenders-in-10-years/552877/" TargetMode="External"/><Relationship Id="rId2" Type="http://schemas.openxmlformats.org/officeDocument/2006/relationships/slide" Target="../slides/slide31.xml"/><Relationship Id="rId1" Type="http://schemas.openxmlformats.org/officeDocument/2006/relationships/notesMaster" Target="../notesMasters/notesMaster1.xml"/><Relationship Id="rId5" Type="http://schemas.openxmlformats.org/officeDocument/2006/relationships/hyperlink" Target="https://www.huffingtonpost.ca/timi-gustafson/younger-consumers-are-mor_b_14290774.html" TargetMode="External"/><Relationship Id="rId4" Type="http://schemas.openxmlformats.org/officeDocument/2006/relationships/hyperlink" Target="https://www.breakthrubev.com/news/2018-millennial-trends"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pixelunion.net/blog/mobile-ecommerce-stats/"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socialmediatoday.com/news/the-influencer-marketing-revolution-infographic/517146/"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www.forbes.com/sites/jeannemeister/2012/08/14/job-hopping-is-the-new-normal-for-millennials-three-ways-to-prevent-a-human-resource-nightmare/" TargetMode="External"/><Relationship Id="rId2" Type="http://schemas.openxmlformats.org/officeDocument/2006/relationships/slide" Target="../slides/slide62.xml"/><Relationship Id="rId1" Type="http://schemas.openxmlformats.org/officeDocument/2006/relationships/notesMaster" Target="../notesMasters/notesMaster1.xml"/><Relationship Id="rId4" Type="http://schemas.openxmlformats.org/officeDocument/2006/relationships/hyperlink" Target="https://www.forbes.com/sites/davidsturt/2018/03/08/10-shocking-workplace-stats-you-need-to-know/#3f7e275ef3af"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cbre.us/research-and-reports/US-Food-in-Demand-Series-Consumers-April-2019"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 name="Google Shape;18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4" name="Google Shape;18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New graphic</a:t>
            </a:r>
            <a:endParaRPr/>
          </a:p>
        </p:txBody>
      </p:sp>
      <p:sp>
        <p:nvSpPr>
          <p:cNvPr id="190" name="Google Shape;190;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 name="Google Shape;201;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https://www.cnbc.com/2017/06/14/heres-how-much-the-average-american-in-their-20s-has-in-student-debt.html</a:t>
            </a:r>
            <a:endParaRPr/>
          </a:p>
        </p:txBody>
      </p:sp>
      <p:sp>
        <p:nvSpPr>
          <p:cNvPr id="202" name="Google Shape;202;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4c537a9d47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4c537a9d47_0_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https://adespresso.com/blog/marketing-to-millennials/</a:t>
            </a:r>
            <a:endParaRPr/>
          </a:p>
        </p:txBody>
      </p:sp>
      <p:sp>
        <p:nvSpPr>
          <p:cNvPr id="220" name="Google Shape;220;g4c537a9d47_0_2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4c537a9d47_0_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4c537a9d47_0_5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https://www.wordstream.com/blog/ws/2018/01/10/ecommerce-trends</a:t>
            </a:r>
            <a:endParaRPr/>
          </a:p>
        </p:txBody>
      </p:sp>
      <p:sp>
        <p:nvSpPr>
          <p:cNvPr id="211" name="Google Shape;211;g4c537a9d47_0_5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9" name="Google Shape;229;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Font</a:t>
            </a:r>
            <a:endParaRPr/>
          </a:p>
        </p:txBody>
      </p:sp>
      <p:sp>
        <p:nvSpPr>
          <p:cNvPr id="230" name="Google Shape;230;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 name="Google Shape;247;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8" name="Google Shape;248;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Meeting consumer needs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203358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 name="Google Shape;237;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Font</a:t>
            </a:r>
            <a:endParaRPr/>
          </a:p>
        </p:txBody>
      </p:sp>
      <p:sp>
        <p:nvSpPr>
          <p:cNvPr id="238" name="Google Shape;238;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6" name="Google Shape;25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4c8fde241f_4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4c8fde241f_4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 name="Google Shape;95;g4c8fde241f_4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 name="Google Shape;271;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sz="1800">
                <a:solidFill>
                  <a:srgbClr val="FF0000"/>
                </a:solidFill>
              </a:rPr>
              <a:t>Create audience examples: College Student Dress for formals, Greek life, Internships : Boomerang babies: Job interviews, weddings, first date. </a:t>
            </a:r>
            <a:endParaRPr sz="1400">
              <a:latin typeface="Arial"/>
              <a:ea typeface="Arial"/>
              <a:cs typeface="Arial"/>
              <a:sym typeface="Arial"/>
            </a:endParaRPr>
          </a:p>
          <a:p>
            <a:pPr marL="0" lvl="0" indent="0" algn="l" rtl="0">
              <a:spcBef>
                <a:spcPts val="0"/>
              </a:spcBef>
              <a:spcAft>
                <a:spcPts val="0"/>
              </a:spcAft>
              <a:buNone/>
            </a:pPr>
            <a:endParaRPr/>
          </a:p>
        </p:txBody>
      </p:sp>
      <p:sp>
        <p:nvSpPr>
          <p:cNvPr id="272" name="Google Shape;272;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4bae7cd605_1_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g4bae7cd605_1_9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sz="1800">
                <a:solidFill>
                  <a:srgbClr val="FF0000"/>
                </a:solidFill>
              </a:rPr>
              <a:t>Create audience examples: College Student Dress for formals, Greek life, Internships : Boomerang babies: Job interviews, weddings, first date. </a:t>
            </a:r>
            <a:endParaRPr/>
          </a:p>
        </p:txBody>
      </p:sp>
      <p:sp>
        <p:nvSpPr>
          <p:cNvPr id="279" name="Google Shape;279;g4bae7cd605_1_9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4bae7cd605_1_1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g4bae7cd605_1_10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a:solidFill>
                  <a:srgbClr val="FF0000"/>
                </a:solidFill>
              </a:rPr>
              <a:t>Create audience examples: College Student Dress for formals, Greek life, Internships : Boomerang babies: Job interviews, weddings, first date. </a:t>
            </a:r>
            <a:endParaRPr/>
          </a:p>
        </p:txBody>
      </p:sp>
      <p:sp>
        <p:nvSpPr>
          <p:cNvPr id="291" name="Google Shape;291;g4bae7cd605_1_10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4bae7cd605_1_1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1" name="Google Shape;301;g4bae7cd605_1_1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a:solidFill>
                  <a:srgbClr val="FF0000"/>
                </a:solidFill>
              </a:rPr>
              <a:t>Create audience examples: College Student Dress for formals, Greek life, Internships : Boomerang babies: Job interviews, weddings, first date. </a:t>
            </a:r>
            <a:endParaRPr/>
          </a:p>
        </p:txBody>
      </p:sp>
      <p:sp>
        <p:nvSpPr>
          <p:cNvPr id="302" name="Google Shape;302;g4bae7cd605_1_1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4bae7cd605_1_1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2" name="Google Shape;312;g4bae7cd605_1_1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dirty="0">
                <a:solidFill>
                  <a:srgbClr val="FF0000"/>
                </a:solidFill>
              </a:rPr>
              <a:t>Create audience examples: College Student Dress for formals, Greek life, Internships : Boomerang babies: Job interviews, weddings, first date. </a:t>
            </a:r>
            <a:endParaRPr dirty="0"/>
          </a:p>
        </p:txBody>
      </p:sp>
      <p:sp>
        <p:nvSpPr>
          <p:cNvPr id="313" name="Google Shape;313;g4bae7cd605_1_12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4bae7cd605_1_1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4" name="Google Shape;324;g4bae7cd605_1_1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a:solidFill>
                  <a:srgbClr val="FF0000"/>
                </a:solidFill>
              </a:rPr>
              <a:t>Create audience examples: College Student Dress for formals, Greek life, Internships : Boomerang babies: Job interviews, weddings, first date. </a:t>
            </a:r>
            <a:endParaRPr/>
          </a:p>
        </p:txBody>
      </p:sp>
      <p:sp>
        <p:nvSpPr>
          <p:cNvPr id="325" name="Google Shape;325;g4bae7cd605_1_13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4bae7cd605_1_1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5" name="Google Shape;335;g4bae7cd605_1_1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dirty="0">
                <a:solidFill>
                  <a:srgbClr val="FF0000"/>
                </a:solidFill>
              </a:rPr>
              <a:t>Create audience examples: College Student Dress for formals, Greek life, Internships : Boomerang babies: Job interviews, weddings, first date. </a:t>
            </a:r>
            <a:r>
              <a:rPr lang="en-US" dirty="0">
                <a:hlinkClick r:id="rId3"/>
              </a:rPr>
              <a:t>https://dqydj.com/income-percentile-by-age-calculator/</a:t>
            </a:r>
            <a:endParaRPr dirty="0"/>
          </a:p>
        </p:txBody>
      </p:sp>
      <p:sp>
        <p:nvSpPr>
          <p:cNvPr id="336" name="Google Shape;336;g4bae7cd605_1_1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7" name="Google Shape;347;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CAN WE MAKE THE SMALLEST BOXES BIGGER/BIGGER FONT</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http://www.b2bmarketingexperiences.com/2017/04/successful-personalized-marketing/</a:t>
            </a:r>
            <a:endParaRPr/>
          </a:p>
          <a:p>
            <a:pPr marL="0" lvl="0" indent="0" algn="l" rtl="0">
              <a:spcBef>
                <a:spcPts val="0"/>
              </a:spcBef>
              <a:spcAft>
                <a:spcPts val="0"/>
              </a:spcAft>
              <a:buNone/>
            </a:pPr>
            <a:endParaRPr/>
          </a:p>
          <a:p>
            <a:pPr marL="0" lvl="0" indent="0" algn="l" rtl="0">
              <a:spcBef>
                <a:spcPts val="0"/>
              </a:spcBef>
              <a:spcAft>
                <a:spcPts val="0"/>
              </a:spcAft>
              <a:buNone/>
            </a:pPr>
            <a:r>
              <a:rPr lang="en-US"/>
              <a:t>http://www.targetmarketingmag.com/post/5-effective-audience-segments-for-digital-marketing/</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sz="1200" b="1"/>
              <a:t>Likelihood of buying:</a:t>
            </a:r>
            <a:r>
              <a:rPr lang="en-US" sz="1200"/>
              <a:t> When your marketing messages are relevant to the situation of customers and their interests, they are more likely to buy.</a:t>
            </a:r>
            <a:endParaRPr/>
          </a:p>
          <a:p>
            <a:pPr marL="0" lvl="0" indent="0" algn="l" rtl="0">
              <a:spcBef>
                <a:spcPts val="0"/>
              </a:spcBef>
              <a:spcAft>
                <a:spcPts val="0"/>
              </a:spcAft>
              <a:buNone/>
            </a:pPr>
            <a:r>
              <a:rPr lang="en-US" sz="1200" b="1"/>
              <a:t>Increasing customer lifetime value:</a:t>
            </a:r>
            <a:r>
              <a:rPr lang="en-US" sz="1200"/>
              <a:t> Focusing on increasing the lifetime value of each customer as much as possible by making your marketing contextual is a key driver of long-term profitability.</a:t>
            </a:r>
            <a:endParaRPr/>
          </a:p>
          <a:p>
            <a:pPr marL="0" lvl="0" indent="0" algn="l" rtl="0">
              <a:spcBef>
                <a:spcPts val="0"/>
              </a:spcBef>
              <a:spcAft>
                <a:spcPts val="0"/>
              </a:spcAft>
              <a:buNone/>
            </a:pPr>
            <a:r>
              <a:rPr lang="en-US" sz="1200" b="1"/>
              <a:t>Better insight into customer base:</a:t>
            </a:r>
            <a:r>
              <a:rPr lang="en-US" sz="1200"/>
              <a:t> Examining the performance of certain customer segments provides important insight into the health of your customer base, enables you to spot trends and patterns in what’s working and what isn’t, and can help inform your strategy going forwards.</a:t>
            </a:r>
            <a:endParaRPr/>
          </a:p>
          <a:p>
            <a:pPr marL="0" lvl="0" indent="0" algn="l" rtl="0">
              <a:spcBef>
                <a:spcPts val="0"/>
              </a:spcBef>
              <a:spcAft>
                <a:spcPts val="0"/>
              </a:spcAft>
              <a:buNone/>
            </a:pPr>
            <a:endParaRPr/>
          </a:p>
        </p:txBody>
      </p:sp>
      <p:sp>
        <p:nvSpPr>
          <p:cNvPr id="348" name="Google Shape;348;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7" name="Google Shape;35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Speak to your target audience – more chance of sales</a:t>
            </a:r>
            <a:endParaRPr/>
          </a:p>
          <a:p>
            <a:pPr marL="0" lvl="0" indent="0" algn="l" rtl="0">
              <a:spcBef>
                <a:spcPts val="0"/>
              </a:spcBef>
              <a:spcAft>
                <a:spcPts val="0"/>
              </a:spcAft>
              <a:buNone/>
            </a:pPr>
            <a:endParaRPr/>
          </a:p>
          <a:p>
            <a:pPr marL="0" lvl="0" indent="0" algn="l" rtl="0">
              <a:spcBef>
                <a:spcPts val="0"/>
              </a:spcBef>
              <a:spcAft>
                <a:spcPts val="0"/>
              </a:spcAft>
              <a:buNone/>
            </a:pPr>
            <a:r>
              <a:rPr lang="en-US"/>
              <a:t>Scale followers</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SOCIAL DEMO BONUS </a:t>
            </a:r>
            <a:endParaRPr/>
          </a:p>
          <a:p>
            <a:pPr marL="0" lvl="0" indent="0" algn="l" rtl="0">
              <a:spcBef>
                <a:spcPts val="0"/>
              </a:spcBef>
              <a:spcAft>
                <a:spcPts val="0"/>
              </a:spcAft>
              <a:buNone/>
            </a:pPr>
            <a:endParaRPr/>
          </a:p>
          <a:p>
            <a:pPr marL="0" lvl="0" indent="0" algn="l" rtl="0">
              <a:spcBef>
                <a:spcPts val="0"/>
              </a:spcBef>
              <a:spcAft>
                <a:spcPts val="0"/>
              </a:spcAft>
              <a:buNone/>
            </a:pPr>
            <a:r>
              <a:rPr lang="en-US"/>
              <a:t>Scale enagement</a:t>
            </a:r>
            <a:endParaRPr/>
          </a:p>
          <a:p>
            <a:pPr marL="0" lvl="0" indent="0" algn="l" rtl="0">
              <a:spcBef>
                <a:spcPts val="0"/>
              </a:spcBef>
              <a:spcAft>
                <a:spcPts val="0"/>
              </a:spcAft>
              <a:buNone/>
            </a:pPr>
            <a:endParaRPr/>
          </a:p>
          <a:p>
            <a:pPr marL="0" lvl="0" indent="0" algn="l" rtl="0">
              <a:spcBef>
                <a:spcPts val="0"/>
              </a:spcBef>
              <a:spcAft>
                <a:spcPts val="0"/>
              </a:spcAft>
              <a:buNone/>
            </a:pPr>
            <a:r>
              <a:rPr lang="en-US"/>
              <a:t>Scale influence</a:t>
            </a:r>
            <a:endParaRPr/>
          </a:p>
          <a:p>
            <a:pPr marL="0" lvl="0" indent="0" algn="l" rtl="0">
              <a:spcBef>
                <a:spcPts val="0"/>
              </a:spcBef>
              <a:spcAft>
                <a:spcPts val="0"/>
              </a:spcAft>
              <a:buNone/>
            </a:pPr>
            <a:endParaRPr/>
          </a:p>
          <a:p>
            <a:pPr marL="0" lvl="0" indent="0" algn="l" rtl="0">
              <a:spcBef>
                <a:spcPts val="0"/>
              </a:spcBef>
              <a:spcAft>
                <a:spcPts val="0"/>
              </a:spcAft>
              <a:buNone/>
            </a:pPr>
            <a:r>
              <a:rPr lang="en-US"/>
              <a:t>Brand Ambassador Community </a:t>
            </a:r>
            <a:endParaRPr/>
          </a:p>
          <a:p>
            <a:pPr marL="0" lvl="0" indent="0" algn="l" rtl="0">
              <a:spcBef>
                <a:spcPts val="0"/>
              </a:spcBef>
              <a:spcAft>
                <a:spcPts val="0"/>
              </a:spcAft>
              <a:buNone/>
            </a:pPr>
            <a:endParaRPr/>
          </a:p>
          <a:p>
            <a:pPr marL="0" lvl="0" indent="0" algn="l" rtl="0">
              <a:spcBef>
                <a:spcPts val="0"/>
              </a:spcBef>
              <a:spcAft>
                <a:spcPts val="0"/>
              </a:spcAft>
              <a:buNone/>
            </a:pPr>
            <a:r>
              <a:rPr lang="en-US"/>
              <a:t>SAVE YOURSELF TIME &amp; MONEY </a:t>
            </a:r>
            <a:endParaRPr/>
          </a:p>
          <a:p>
            <a:pPr marL="0" lvl="0" indent="0" algn="l" rtl="0">
              <a:spcBef>
                <a:spcPts val="0"/>
              </a:spcBef>
              <a:spcAft>
                <a:spcPts val="0"/>
              </a:spcAft>
              <a:buNone/>
            </a:pPr>
            <a:endParaRPr/>
          </a:p>
        </p:txBody>
      </p:sp>
      <p:sp>
        <p:nvSpPr>
          <p:cNvPr id="358" name="Google Shape;358;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4bae7cd605_1_5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3" name="Google Shape;373;g4bae7cd605_1_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4c8fde241f_4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4c8fde241f_4_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 name="Google Shape;107;g4c8fde241f_4_1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https://www.restaurantdive.com/news/millennials-to-be-the-biggest-food-and-beverage-spenders-in-10-years/552877/</a:t>
            </a:r>
            <a:endParaRPr lang="en-US" dirty="0"/>
          </a:p>
          <a:p>
            <a:r>
              <a:rPr lang="en-US" dirty="0">
                <a:hlinkClick r:id="rId4"/>
              </a:rPr>
              <a:t>https://www.breakthrubev.com/news/2018-millennial-trends</a:t>
            </a:r>
            <a:endParaRPr lang="en-US" dirty="0"/>
          </a:p>
          <a:p>
            <a:r>
              <a:rPr lang="en-US" dirty="0">
                <a:hlinkClick r:id="rId5"/>
              </a:rPr>
              <a:t>https://www.huffingtonpost.ca/timi-gustafson/younger-consumers-are-mor_b_14290774.html</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063566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chemeClr val="dk1"/>
                </a:solidFill>
                <a:effectLst/>
                <a:latin typeface="Calibri"/>
                <a:ea typeface="Calibri"/>
                <a:cs typeface="Calibri"/>
                <a:sym typeface="Calibri"/>
              </a:rPr>
              <a:t>Millennials have been particularly conscious with their spending, given their growing student debt and lack of assets, which has driven up demand for low-priced food options such as fast casual and fast food.</a:t>
            </a:r>
          </a:p>
          <a:p>
            <a:pPr marL="0" lvl="0" indent="0" algn="l" rtl="0">
              <a:spcBef>
                <a:spcPts val="0"/>
              </a:spcBef>
              <a:spcAft>
                <a:spcPts val="0"/>
              </a:spcAft>
              <a:buNone/>
            </a:pPr>
            <a:endParaRPr dirty="0"/>
          </a:p>
        </p:txBody>
      </p:sp>
      <p:sp>
        <p:nvSpPr>
          <p:cNvPr id="380" name="Google Shape;38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4bae7cd605_1_6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9" name="Google Shape;389;g4bae7cd605_1_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4bae7cd605_1_7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8" name="Google Shape;398;g4bae7cd605_1_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4c537a9d47_0_1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 name="Google Shape;406;g4c537a9d47_0_14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make font nice</a:t>
            </a:r>
            <a:endParaRPr/>
          </a:p>
        </p:txBody>
      </p:sp>
      <p:sp>
        <p:nvSpPr>
          <p:cNvPr id="407" name="Google Shape;407;g4c537a9d47_0_14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35</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4bae7cd605_1_1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4" name="Google Shape;414;g4bae7cd605_1_15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285750" lvl="0" indent="-285750" algn="l" rtl="0">
              <a:spcBef>
                <a:spcPts val="0"/>
              </a:spcBef>
              <a:spcAft>
                <a:spcPts val="0"/>
              </a:spcAft>
              <a:buClr>
                <a:schemeClr val="dk1"/>
              </a:buClr>
              <a:buSzPts val="1200"/>
              <a:buFont typeface="Arial"/>
              <a:buChar char="•"/>
            </a:pPr>
            <a:r>
              <a:rPr lang="en-US" sz="1200">
                <a:solidFill>
                  <a:schemeClr val="dk1"/>
                </a:solidFill>
                <a:latin typeface="Avenir"/>
                <a:ea typeface="Avenir"/>
                <a:cs typeface="Avenir"/>
                <a:sym typeface="Avenir"/>
              </a:rPr>
              <a:t>MOBILE</a:t>
            </a:r>
            <a:endParaRPr/>
          </a:p>
          <a:p>
            <a:pPr marL="285750" lvl="0" indent="-285750" algn="l" rtl="0">
              <a:spcBef>
                <a:spcPts val="240"/>
              </a:spcBef>
              <a:spcAft>
                <a:spcPts val="0"/>
              </a:spcAft>
              <a:buClr>
                <a:schemeClr val="dk1"/>
              </a:buClr>
              <a:buSzPts val="1200"/>
              <a:buFont typeface="Arial"/>
              <a:buChar char="•"/>
            </a:pPr>
            <a:r>
              <a:rPr lang="en-US" sz="1200">
                <a:solidFill>
                  <a:schemeClr val="dk1"/>
                </a:solidFill>
                <a:latin typeface="Avenir"/>
                <a:ea typeface="Avenir"/>
                <a:cs typeface="Avenir"/>
                <a:sym typeface="Avenir"/>
              </a:rPr>
              <a:t> </a:t>
            </a:r>
            <a:r>
              <a:rPr lang="en-US" sz="1200">
                <a:latin typeface="Avenir"/>
                <a:ea typeface="Avenir"/>
                <a:cs typeface="Avenir"/>
                <a:sym typeface="Avenir"/>
              </a:rPr>
              <a:t>80% of shoppers used a mobile phone inside of a physical store to compare pricing &amp; read reviews. </a:t>
            </a:r>
            <a:r>
              <a:rPr lang="en-US" sz="600">
                <a:latin typeface="Avenir"/>
                <a:ea typeface="Avenir"/>
                <a:cs typeface="Avenir"/>
                <a:sym typeface="Avenir"/>
              </a:rPr>
              <a:t>(Outerbox)</a:t>
            </a:r>
            <a:endParaRPr/>
          </a:p>
          <a:p>
            <a:pPr marL="285750" lvl="0" indent="-209550" algn="l" rtl="0">
              <a:spcBef>
                <a:spcPts val="240"/>
              </a:spcBef>
              <a:spcAft>
                <a:spcPts val="0"/>
              </a:spcAft>
              <a:buClr>
                <a:schemeClr val="dk1"/>
              </a:buClr>
              <a:buSzPts val="1200"/>
              <a:buFont typeface="Arial"/>
              <a:buNone/>
            </a:pPr>
            <a:endParaRPr sz="1200">
              <a:latin typeface="Avenir"/>
              <a:ea typeface="Avenir"/>
              <a:cs typeface="Avenir"/>
              <a:sym typeface="Avenir"/>
            </a:endParaRPr>
          </a:p>
          <a:p>
            <a:pPr marL="285750" lvl="0" indent="-285750" algn="l" rtl="0">
              <a:spcBef>
                <a:spcPts val="240"/>
              </a:spcBef>
              <a:spcAft>
                <a:spcPts val="0"/>
              </a:spcAft>
              <a:buClr>
                <a:schemeClr val="dk1"/>
              </a:buClr>
              <a:buSzPts val="1200"/>
              <a:buFont typeface="Arial"/>
              <a:buChar char="•"/>
            </a:pPr>
            <a:r>
              <a:rPr lang="en-US" sz="1200">
                <a:solidFill>
                  <a:schemeClr val="dk1"/>
                </a:solidFill>
                <a:latin typeface="Avenir"/>
                <a:ea typeface="Avenir"/>
                <a:cs typeface="Avenir"/>
                <a:sym typeface="Avenir"/>
              </a:rPr>
              <a:t> Consumers are spending 15+ hours/week researching on their smartphones </a:t>
            </a:r>
            <a:r>
              <a:rPr lang="en-US" sz="600">
                <a:solidFill>
                  <a:schemeClr val="dk1"/>
                </a:solidFill>
                <a:latin typeface="Avenir"/>
                <a:ea typeface="Avenir"/>
                <a:cs typeface="Avenir"/>
                <a:sym typeface="Avenir"/>
              </a:rPr>
              <a:t>(Google) </a:t>
            </a:r>
            <a:endParaRPr/>
          </a:p>
          <a:p>
            <a:pPr marL="285750" lvl="0" indent="-209550" algn="l" rtl="0">
              <a:spcBef>
                <a:spcPts val="240"/>
              </a:spcBef>
              <a:spcAft>
                <a:spcPts val="0"/>
              </a:spcAft>
              <a:buClr>
                <a:schemeClr val="dk1"/>
              </a:buClr>
              <a:buSzPts val="1200"/>
              <a:buFont typeface="Arial"/>
              <a:buNone/>
            </a:pPr>
            <a:endParaRPr sz="1200">
              <a:solidFill>
                <a:schemeClr val="dk1"/>
              </a:solidFill>
              <a:latin typeface="Avenir"/>
              <a:ea typeface="Avenir"/>
              <a:cs typeface="Avenir"/>
              <a:sym typeface="Avenir"/>
            </a:endParaRPr>
          </a:p>
          <a:p>
            <a:pPr marL="285750" lvl="0" indent="-285750" algn="l" rtl="0">
              <a:spcBef>
                <a:spcPts val="240"/>
              </a:spcBef>
              <a:spcAft>
                <a:spcPts val="0"/>
              </a:spcAft>
              <a:buClr>
                <a:schemeClr val="dk1"/>
              </a:buClr>
              <a:buSzPts val="1200"/>
              <a:buFont typeface="Arial"/>
              <a:buChar char="•"/>
            </a:pPr>
            <a:r>
              <a:rPr lang="en-US" sz="1200">
                <a:solidFill>
                  <a:schemeClr val="dk1"/>
                </a:solidFill>
                <a:latin typeface="Avenir"/>
                <a:ea typeface="Avenir"/>
                <a:cs typeface="Avenir"/>
                <a:sym typeface="Avenir"/>
              </a:rPr>
              <a:t>95% of users look up local information on mobile to call or find business location. </a:t>
            </a:r>
            <a:r>
              <a:rPr lang="en-US" sz="600">
                <a:solidFill>
                  <a:schemeClr val="dk1"/>
                </a:solidFill>
                <a:latin typeface="Avenir"/>
                <a:ea typeface="Avenir"/>
                <a:cs typeface="Avenir"/>
                <a:sym typeface="Avenir"/>
              </a:rPr>
              <a:t>(Invesp)</a:t>
            </a:r>
            <a:endParaRPr/>
          </a:p>
          <a:p>
            <a:pPr marL="285750" lvl="0" indent="-209550" algn="l" rtl="0">
              <a:spcBef>
                <a:spcPts val="240"/>
              </a:spcBef>
              <a:spcAft>
                <a:spcPts val="0"/>
              </a:spcAft>
              <a:buClr>
                <a:schemeClr val="dk1"/>
              </a:buClr>
              <a:buSzPts val="1200"/>
              <a:buFont typeface="Arial"/>
              <a:buNone/>
            </a:pPr>
            <a:endParaRPr sz="1200">
              <a:solidFill>
                <a:schemeClr val="dk1"/>
              </a:solidFill>
              <a:latin typeface="Avenir"/>
              <a:ea typeface="Avenir"/>
              <a:cs typeface="Avenir"/>
              <a:sym typeface="Avenir"/>
            </a:endParaRPr>
          </a:p>
          <a:p>
            <a:pPr marL="285750" lvl="0" indent="-285750" algn="l" rtl="0">
              <a:spcBef>
                <a:spcPts val="240"/>
              </a:spcBef>
              <a:spcAft>
                <a:spcPts val="0"/>
              </a:spcAft>
              <a:buClr>
                <a:schemeClr val="dk1"/>
              </a:buClr>
              <a:buSzPts val="1200"/>
              <a:buFont typeface="Arial"/>
              <a:buChar char="•"/>
            </a:pPr>
            <a:r>
              <a:rPr lang="en-US" sz="1200">
                <a:solidFill>
                  <a:schemeClr val="dk1"/>
                </a:solidFill>
                <a:latin typeface="Avenir"/>
                <a:ea typeface="Avenir"/>
                <a:cs typeface="Avenir"/>
                <a:sym typeface="Avenir"/>
              </a:rPr>
              <a:t>56% of mobile users intend to use their device to search/buy gifts for holiday season, 2017. </a:t>
            </a:r>
            <a:r>
              <a:rPr lang="en-US" sz="600">
                <a:solidFill>
                  <a:schemeClr val="dk1"/>
                </a:solidFill>
                <a:latin typeface="Avenir"/>
                <a:ea typeface="Avenir"/>
                <a:cs typeface="Avenir"/>
                <a:sym typeface="Avenir"/>
              </a:rPr>
              <a:t>(Invesp)</a:t>
            </a:r>
            <a:endParaRPr/>
          </a:p>
          <a:p>
            <a:pPr marL="0" lvl="0" indent="0" algn="l" rtl="0">
              <a:spcBef>
                <a:spcPts val="0"/>
              </a:spcBef>
              <a:spcAft>
                <a:spcPts val="0"/>
              </a:spcAft>
              <a:buNone/>
            </a:pPr>
            <a:endParaRPr/>
          </a:p>
        </p:txBody>
      </p:sp>
      <p:sp>
        <p:nvSpPr>
          <p:cNvPr id="415" name="Google Shape;415;g4bae7cd605_1_15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4c537a9d47_0_1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4c537a9d47_0_10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u="sng">
                <a:solidFill>
                  <a:schemeClr val="hlink"/>
                </a:solidFill>
                <a:hlinkClick r:id="rId3"/>
              </a:rPr>
              <a:t>https://www.pixelunion.net/blog/mobile-ecommerce-stats/</a:t>
            </a:r>
            <a:endParaRPr/>
          </a:p>
          <a:p>
            <a:pPr marL="0" lvl="0" indent="0" algn="l" rtl="0">
              <a:spcBef>
                <a:spcPts val="240"/>
              </a:spcBef>
              <a:spcAft>
                <a:spcPts val="0"/>
              </a:spcAft>
              <a:buNone/>
            </a:pPr>
            <a:r>
              <a:rPr lang="en-US"/>
              <a:t>add visual</a:t>
            </a:r>
            <a:endParaRPr/>
          </a:p>
        </p:txBody>
      </p:sp>
      <p:sp>
        <p:nvSpPr>
          <p:cNvPr id="428" name="Google Shape;428;g4c537a9d47_0_10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37</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4c537a9d47_0_1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8" name="Google Shape;438;g4c537a9d47_0_1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285750" lvl="0" indent="-285750" algn="l" rtl="0">
              <a:spcBef>
                <a:spcPts val="0"/>
              </a:spcBef>
              <a:spcAft>
                <a:spcPts val="0"/>
              </a:spcAft>
              <a:buClr>
                <a:schemeClr val="dk1"/>
              </a:buClr>
              <a:buSzPts val="1200"/>
              <a:buFont typeface="Arial"/>
              <a:buChar char="•"/>
            </a:pPr>
            <a:r>
              <a:rPr lang="en-US" sz="1200">
                <a:solidFill>
                  <a:schemeClr val="dk1"/>
                </a:solidFill>
                <a:latin typeface="Avenir"/>
                <a:ea typeface="Avenir"/>
                <a:cs typeface="Avenir"/>
                <a:sym typeface="Avenir"/>
              </a:rPr>
              <a:t>MOBILE</a:t>
            </a:r>
            <a:endParaRPr/>
          </a:p>
          <a:p>
            <a:pPr marL="0" lvl="0" indent="-76200" algn="l" rtl="0">
              <a:spcBef>
                <a:spcPts val="240"/>
              </a:spcBef>
              <a:spcAft>
                <a:spcPts val="0"/>
              </a:spcAft>
              <a:buClr>
                <a:schemeClr val="dk1"/>
              </a:buClr>
              <a:buSzPts val="1200"/>
              <a:buChar char="•"/>
            </a:pPr>
            <a:endParaRPr/>
          </a:p>
          <a:p>
            <a:pPr marL="285750" lvl="0" indent="-209550" algn="l" rtl="0">
              <a:spcBef>
                <a:spcPts val="240"/>
              </a:spcBef>
              <a:spcAft>
                <a:spcPts val="0"/>
              </a:spcAft>
              <a:buClr>
                <a:srgbClr val="000000"/>
              </a:buClr>
              <a:buSzPts val="1100"/>
              <a:buFont typeface="Arial"/>
              <a:buNone/>
            </a:pPr>
            <a:endParaRPr>
              <a:latin typeface="Avenir"/>
              <a:ea typeface="Avenir"/>
              <a:cs typeface="Avenir"/>
              <a:sym typeface="Avenir"/>
            </a:endParaRPr>
          </a:p>
          <a:p>
            <a:pPr marL="0" lvl="0" indent="-76200" algn="l" rtl="0">
              <a:spcBef>
                <a:spcPts val="240"/>
              </a:spcBef>
              <a:spcAft>
                <a:spcPts val="0"/>
              </a:spcAft>
              <a:buClr>
                <a:schemeClr val="dk1"/>
              </a:buClr>
              <a:buSzPts val="1200"/>
              <a:buChar char="•"/>
            </a:pPr>
            <a:r>
              <a:rPr lang="en-US">
                <a:latin typeface="Avenir"/>
                <a:ea typeface="Avenir"/>
                <a:cs typeface="Avenir"/>
                <a:sym typeface="Avenir"/>
              </a:rPr>
              <a:t> Consumers are spending 15+ hours/week researching on their smartphones </a:t>
            </a:r>
            <a:r>
              <a:rPr lang="en-US" sz="600">
                <a:latin typeface="Avenir"/>
                <a:ea typeface="Avenir"/>
                <a:cs typeface="Avenir"/>
                <a:sym typeface="Avenir"/>
              </a:rPr>
              <a:t>(Google) </a:t>
            </a:r>
            <a:endParaRPr/>
          </a:p>
          <a:p>
            <a:pPr marL="285750" lvl="0" indent="-209550" algn="l" rtl="0">
              <a:spcBef>
                <a:spcPts val="240"/>
              </a:spcBef>
              <a:spcAft>
                <a:spcPts val="0"/>
              </a:spcAft>
              <a:buClr>
                <a:srgbClr val="000000"/>
              </a:buClr>
              <a:buSzPts val="1100"/>
              <a:buFont typeface="Arial"/>
              <a:buNone/>
            </a:pPr>
            <a:endParaRPr>
              <a:latin typeface="Avenir"/>
              <a:ea typeface="Avenir"/>
              <a:cs typeface="Avenir"/>
              <a:sym typeface="Avenir"/>
            </a:endParaRPr>
          </a:p>
          <a:p>
            <a:pPr marL="285750" lvl="0" indent="-285750" algn="l" rtl="0">
              <a:spcBef>
                <a:spcPts val="240"/>
              </a:spcBef>
              <a:spcAft>
                <a:spcPts val="0"/>
              </a:spcAft>
              <a:buClr>
                <a:schemeClr val="dk1"/>
              </a:buClr>
              <a:buSzPts val="1200"/>
              <a:buFont typeface="Arial"/>
              <a:buChar char="•"/>
            </a:pPr>
            <a:r>
              <a:rPr lang="en-US" sz="1200">
                <a:solidFill>
                  <a:schemeClr val="dk1"/>
                </a:solidFill>
                <a:latin typeface="Avenir"/>
                <a:ea typeface="Avenir"/>
                <a:cs typeface="Avenir"/>
                <a:sym typeface="Avenir"/>
              </a:rPr>
              <a:t> </a:t>
            </a:r>
            <a:r>
              <a:rPr lang="en-US" sz="1200">
                <a:latin typeface="Avenir"/>
                <a:ea typeface="Avenir"/>
                <a:cs typeface="Avenir"/>
                <a:sym typeface="Avenir"/>
              </a:rPr>
              <a:t>80% of shoppers used a mobile phone inside of a physical store to compare pricing &amp; read reviews. </a:t>
            </a:r>
            <a:r>
              <a:rPr lang="en-US" sz="600">
                <a:latin typeface="Avenir"/>
                <a:ea typeface="Avenir"/>
                <a:cs typeface="Avenir"/>
                <a:sym typeface="Avenir"/>
              </a:rPr>
              <a:t>(Outerbox)</a:t>
            </a:r>
            <a:r>
              <a:rPr lang="en-US" sz="1200">
                <a:solidFill>
                  <a:schemeClr val="dk1"/>
                </a:solidFill>
                <a:latin typeface="Avenir"/>
                <a:ea typeface="Avenir"/>
                <a:cs typeface="Avenir"/>
                <a:sym typeface="Avenir"/>
              </a:rPr>
              <a:t>95% of users look up local information on mobile to call or find business location. </a:t>
            </a:r>
            <a:r>
              <a:rPr lang="en-US" sz="600">
                <a:solidFill>
                  <a:schemeClr val="dk1"/>
                </a:solidFill>
                <a:latin typeface="Avenir"/>
                <a:ea typeface="Avenir"/>
                <a:cs typeface="Avenir"/>
                <a:sym typeface="Avenir"/>
              </a:rPr>
              <a:t>(Invesp)</a:t>
            </a:r>
            <a:endParaRPr/>
          </a:p>
          <a:p>
            <a:pPr marL="285750" lvl="0" indent="-209550" algn="l" rtl="0">
              <a:spcBef>
                <a:spcPts val="240"/>
              </a:spcBef>
              <a:spcAft>
                <a:spcPts val="0"/>
              </a:spcAft>
              <a:buClr>
                <a:schemeClr val="dk1"/>
              </a:buClr>
              <a:buSzPts val="1200"/>
              <a:buFont typeface="Arial"/>
              <a:buNone/>
            </a:pPr>
            <a:endParaRPr sz="1200">
              <a:solidFill>
                <a:schemeClr val="dk1"/>
              </a:solidFill>
              <a:latin typeface="Avenir"/>
              <a:ea typeface="Avenir"/>
              <a:cs typeface="Avenir"/>
              <a:sym typeface="Avenir"/>
            </a:endParaRPr>
          </a:p>
          <a:p>
            <a:pPr marL="285750" lvl="0" indent="-285750" algn="l" rtl="0">
              <a:spcBef>
                <a:spcPts val="240"/>
              </a:spcBef>
              <a:spcAft>
                <a:spcPts val="0"/>
              </a:spcAft>
              <a:buClr>
                <a:schemeClr val="dk1"/>
              </a:buClr>
              <a:buSzPts val="1200"/>
              <a:buFont typeface="Arial"/>
              <a:buChar char="•"/>
            </a:pPr>
            <a:r>
              <a:rPr lang="en-US" sz="1200">
                <a:solidFill>
                  <a:schemeClr val="dk1"/>
                </a:solidFill>
                <a:latin typeface="Avenir"/>
                <a:ea typeface="Avenir"/>
                <a:cs typeface="Avenir"/>
                <a:sym typeface="Avenir"/>
              </a:rPr>
              <a:t>56% of mobile users intend to use their device to search/buy gifts for holiday season, 2017. </a:t>
            </a:r>
            <a:r>
              <a:rPr lang="en-US" sz="600">
                <a:solidFill>
                  <a:schemeClr val="dk1"/>
                </a:solidFill>
                <a:latin typeface="Avenir"/>
                <a:ea typeface="Avenir"/>
                <a:cs typeface="Avenir"/>
                <a:sym typeface="Avenir"/>
              </a:rPr>
              <a:t>(Invesp)</a:t>
            </a:r>
            <a:endParaRPr/>
          </a:p>
          <a:p>
            <a:pPr marL="0" lvl="0" indent="0" algn="l" rtl="0">
              <a:spcBef>
                <a:spcPts val="0"/>
              </a:spcBef>
              <a:spcAft>
                <a:spcPts val="0"/>
              </a:spcAft>
              <a:buNone/>
            </a:pPr>
            <a:endParaRPr/>
          </a:p>
        </p:txBody>
      </p:sp>
      <p:sp>
        <p:nvSpPr>
          <p:cNvPr id="439" name="Google Shape;439;g4c537a9d47_0_1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4bae7cd605_1_2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8" name="Google Shape;458;g4bae7cd605_1_20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285750" lvl="0" indent="-285750" algn="l" rtl="0">
              <a:spcBef>
                <a:spcPts val="0"/>
              </a:spcBef>
              <a:spcAft>
                <a:spcPts val="0"/>
              </a:spcAft>
              <a:buClr>
                <a:schemeClr val="dk1"/>
              </a:buClr>
              <a:buSzPts val="1200"/>
              <a:buFont typeface="Arial"/>
              <a:buChar char="•"/>
            </a:pPr>
            <a:r>
              <a:rPr lang="en-US" sz="1200">
                <a:solidFill>
                  <a:schemeClr val="dk1"/>
                </a:solidFill>
                <a:latin typeface="Avenir"/>
                <a:ea typeface="Avenir"/>
                <a:cs typeface="Avenir"/>
                <a:sym typeface="Avenir"/>
              </a:rPr>
              <a:t>MOBILE</a:t>
            </a:r>
            <a:endParaRPr/>
          </a:p>
          <a:p>
            <a:pPr marL="285750" lvl="0" indent="-285750" algn="l" rtl="0">
              <a:spcBef>
                <a:spcPts val="240"/>
              </a:spcBef>
              <a:spcAft>
                <a:spcPts val="0"/>
              </a:spcAft>
              <a:buClr>
                <a:schemeClr val="dk1"/>
              </a:buClr>
              <a:buSzPts val="1200"/>
              <a:buFont typeface="Arial"/>
              <a:buChar char="•"/>
            </a:pPr>
            <a:r>
              <a:rPr lang="en-US" sz="1200">
                <a:solidFill>
                  <a:schemeClr val="dk1"/>
                </a:solidFill>
                <a:latin typeface="Avenir"/>
                <a:ea typeface="Avenir"/>
                <a:cs typeface="Avenir"/>
                <a:sym typeface="Avenir"/>
              </a:rPr>
              <a:t> </a:t>
            </a:r>
            <a:r>
              <a:rPr lang="en-US" sz="1200">
                <a:latin typeface="Avenir"/>
                <a:ea typeface="Avenir"/>
                <a:cs typeface="Avenir"/>
                <a:sym typeface="Avenir"/>
              </a:rPr>
              <a:t>80% of shoppers used a mobile phone inside of a physical store to compare pricing &amp; read reviews. </a:t>
            </a:r>
            <a:r>
              <a:rPr lang="en-US" sz="600">
                <a:latin typeface="Avenir"/>
                <a:ea typeface="Avenir"/>
                <a:cs typeface="Avenir"/>
                <a:sym typeface="Avenir"/>
              </a:rPr>
              <a:t>(Outerbox)</a:t>
            </a:r>
            <a:endParaRPr/>
          </a:p>
          <a:p>
            <a:pPr marL="285750" lvl="0" indent="-209550" algn="l" rtl="0">
              <a:spcBef>
                <a:spcPts val="240"/>
              </a:spcBef>
              <a:spcAft>
                <a:spcPts val="0"/>
              </a:spcAft>
              <a:buClr>
                <a:schemeClr val="dk1"/>
              </a:buClr>
              <a:buSzPts val="1200"/>
              <a:buFont typeface="Arial"/>
              <a:buNone/>
            </a:pPr>
            <a:endParaRPr sz="1200">
              <a:latin typeface="Avenir"/>
              <a:ea typeface="Avenir"/>
              <a:cs typeface="Avenir"/>
              <a:sym typeface="Avenir"/>
            </a:endParaRPr>
          </a:p>
          <a:p>
            <a:pPr marL="285750" lvl="0" indent="-285750" algn="l" rtl="0">
              <a:spcBef>
                <a:spcPts val="240"/>
              </a:spcBef>
              <a:spcAft>
                <a:spcPts val="0"/>
              </a:spcAft>
              <a:buClr>
                <a:schemeClr val="dk1"/>
              </a:buClr>
              <a:buSzPts val="1200"/>
              <a:buFont typeface="Arial"/>
              <a:buChar char="•"/>
            </a:pPr>
            <a:r>
              <a:rPr lang="en-US" sz="1200">
                <a:solidFill>
                  <a:schemeClr val="dk1"/>
                </a:solidFill>
                <a:latin typeface="Avenir"/>
                <a:ea typeface="Avenir"/>
                <a:cs typeface="Avenir"/>
                <a:sym typeface="Avenir"/>
              </a:rPr>
              <a:t> Consumers are spending 15+ hours/week researching on their smartphones </a:t>
            </a:r>
            <a:r>
              <a:rPr lang="en-US" sz="600">
                <a:solidFill>
                  <a:schemeClr val="dk1"/>
                </a:solidFill>
                <a:latin typeface="Avenir"/>
                <a:ea typeface="Avenir"/>
                <a:cs typeface="Avenir"/>
                <a:sym typeface="Avenir"/>
              </a:rPr>
              <a:t>(Google) </a:t>
            </a:r>
            <a:endParaRPr/>
          </a:p>
          <a:p>
            <a:pPr marL="285750" lvl="0" indent="-209550" algn="l" rtl="0">
              <a:spcBef>
                <a:spcPts val="240"/>
              </a:spcBef>
              <a:spcAft>
                <a:spcPts val="0"/>
              </a:spcAft>
              <a:buClr>
                <a:schemeClr val="dk1"/>
              </a:buClr>
              <a:buSzPts val="1200"/>
              <a:buFont typeface="Arial"/>
              <a:buNone/>
            </a:pPr>
            <a:endParaRPr sz="1200">
              <a:solidFill>
                <a:schemeClr val="dk1"/>
              </a:solidFill>
              <a:latin typeface="Avenir"/>
              <a:ea typeface="Avenir"/>
              <a:cs typeface="Avenir"/>
              <a:sym typeface="Avenir"/>
            </a:endParaRPr>
          </a:p>
          <a:p>
            <a:pPr marL="285750" lvl="0" indent="-285750" algn="l" rtl="0">
              <a:spcBef>
                <a:spcPts val="240"/>
              </a:spcBef>
              <a:spcAft>
                <a:spcPts val="0"/>
              </a:spcAft>
              <a:buClr>
                <a:schemeClr val="dk1"/>
              </a:buClr>
              <a:buSzPts val="1200"/>
              <a:buFont typeface="Arial"/>
              <a:buChar char="•"/>
            </a:pPr>
            <a:r>
              <a:rPr lang="en-US" sz="1200">
                <a:solidFill>
                  <a:schemeClr val="dk1"/>
                </a:solidFill>
                <a:latin typeface="Avenir"/>
                <a:ea typeface="Avenir"/>
                <a:cs typeface="Avenir"/>
                <a:sym typeface="Avenir"/>
              </a:rPr>
              <a:t>95% of users look up local information on mobile to call or find business location. </a:t>
            </a:r>
            <a:r>
              <a:rPr lang="en-US" sz="600">
                <a:solidFill>
                  <a:schemeClr val="dk1"/>
                </a:solidFill>
                <a:latin typeface="Avenir"/>
                <a:ea typeface="Avenir"/>
                <a:cs typeface="Avenir"/>
                <a:sym typeface="Avenir"/>
              </a:rPr>
              <a:t>(Invesp)</a:t>
            </a:r>
            <a:endParaRPr/>
          </a:p>
          <a:p>
            <a:pPr marL="285750" lvl="0" indent="-209550" algn="l" rtl="0">
              <a:spcBef>
                <a:spcPts val="240"/>
              </a:spcBef>
              <a:spcAft>
                <a:spcPts val="0"/>
              </a:spcAft>
              <a:buClr>
                <a:schemeClr val="dk1"/>
              </a:buClr>
              <a:buSzPts val="1200"/>
              <a:buFont typeface="Arial"/>
              <a:buNone/>
            </a:pPr>
            <a:endParaRPr sz="1200">
              <a:solidFill>
                <a:schemeClr val="dk1"/>
              </a:solidFill>
              <a:latin typeface="Avenir"/>
              <a:ea typeface="Avenir"/>
              <a:cs typeface="Avenir"/>
              <a:sym typeface="Avenir"/>
            </a:endParaRPr>
          </a:p>
          <a:p>
            <a:pPr marL="285750" lvl="0" indent="-285750" algn="l" rtl="0">
              <a:spcBef>
                <a:spcPts val="240"/>
              </a:spcBef>
              <a:spcAft>
                <a:spcPts val="0"/>
              </a:spcAft>
              <a:buClr>
                <a:schemeClr val="dk1"/>
              </a:buClr>
              <a:buSzPts val="1200"/>
              <a:buFont typeface="Arial"/>
              <a:buChar char="•"/>
            </a:pPr>
            <a:r>
              <a:rPr lang="en-US" sz="1200">
                <a:solidFill>
                  <a:schemeClr val="dk1"/>
                </a:solidFill>
                <a:latin typeface="Avenir"/>
                <a:ea typeface="Avenir"/>
                <a:cs typeface="Avenir"/>
                <a:sym typeface="Avenir"/>
              </a:rPr>
              <a:t>56% of mobile users intend to use their device to search/buy gifts for holiday season, 2017. </a:t>
            </a:r>
            <a:r>
              <a:rPr lang="en-US" sz="600">
                <a:solidFill>
                  <a:schemeClr val="dk1"/>
                </a:solidFill>
                <a:latin typeface="Avenir"/>
                <a:ea typeface="Avenir"/>
                <a:cs typeface="Avenir"/>
                <a:sym typeface="Avenir"/>
              </a:rPr>
              <a:t>(Invesp)</a:t>
            </a:r>
            <a:endParaRPr/>
          </a:p>
          <a:p>
            <a:pPr marL="0" lvl="0" indent="0" algn="l" rtl="0">
              <a:spcBef>
                <a:spcPts val="0"/>
              </a:spcBef>
              <a:spcAft>
                <a:spcPts val="0"/>
              </a:spcAft>
              <a:buNone/>
            </a:pPr>
            <a:endParaRPr/>
          </a:p>
        </p:txBody>
      </p:sp>
      <p:sp>
        <p:nvSpPr>
          <p:cNvPr id="459" name="Google Shape;459;g4bae7cd605_1_20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4c537a9d47_0_1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 name="Google Shape;451;g4c537a9d47_0_12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2" name="Google Shape;452;g4c537a9d47_0_12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40</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4c8fde241f_4_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4c8fde241f_4_3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 name="Google Shape;126;g4c8fde241f_4_3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4c537a9d47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g4c537a9d47_0_3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https://www.impactbnd.com/blog/blogging-statistics-to-boost-your-strategy</a:t>
            </a:r>
            <a:endParaRPr/>
          </a:p>
        </p:txBody>
      </p:sp>
      <p:sp>
        <p:nvSpPr>
          <p:cNvPr id="472" name="Google Shape;472;g4c537a9d47_0_3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41</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4bae7cd605_1_2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3" name="Google Shape;483;g4bae7cd605_1_2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285750" lvl="0" indent="-285750" algn="l" rtl="0">
              <a:spcBef>
                <a:spcPts val="0"/>
              </a:spcBef>
              <a:spcAft>
                <a:spcPts val="0"/>
              </a:spcAft>
              <a:buClr>
                <a:schemeClr val="dk1"/>
              </a:buClr>
              <a:buSzPts val="1200"/>
              <a:buFont typeface="Arial"/>
              <a:buChar char="•"/>
            </a:pPr>
            <a:r>
              <a:rPr lang="en-US" sz="1200">
                <a:solidFill>
                  <a:schemeClr val="dk1"/>
                </a:solidFill>
                <a:latin typeface="Avenir"/>
                <a:ea typeface="Avenir"/>
                <a:cs typeface="Avenir"/>
                <a:sym typeface="Avenir"/>
              </a:rPr>
              <a:t>MOBILE</a:t>
            </a:r>
            <a:endParaRPr/>
          </a:p>
          <a:p>
            <a:pPr marL="285750" lvl="0" indent="-285750" algn="l" rtl="0">
              <a:spcBef>
                <a:spcPts val="240"/>
              </a:spcBef>
              <a:spcAft>
                <a:spcPts val="0"/>
              </a:spcAft>
              <a:buClr>
                <a:schemeClr val="dk1"/>
              </a:buClr>
              <a:buSzPts val="1200"/>
              <a:buFont typeface="Arial"/>
              <a:buChar char="•"/>
            </a:pPr>
            <a:r>
              <a:rPr lang="en-US" sz="1200">
                <a:solidFill>
                  <a:schemeClr val="dk1"/>
                </a:solidFill>
                <a:latin typeface="Avenir"/>
                <a:ea typeface="Avenir"/>
                <a:cs typeface="Avenir"/>
                <a:sym typeface="Avenir"/>
              </a:rPr>
              <a:t> </a:t>
            </a:r>
            <a:r>
              <a:rPr lang="en-US" sz="1200">
                <a:latin typeface="Avenir"/>
                <a:ea typeface="Avenir"/>
                <a:cs typeface="Avenir"/>
                <a:sym typeface="Avenir"/>
              </a:rPr>
              <a:t>80% of shoppers used a mobile phone inside of a physical store to compare pricing &amp; read reviews. </a:t>
            </a:r>
            <a:r>
              <a:rPr lang="en-US" sz="600">
                <a:latin typeface="Avenir"/>
                <a:ea typeface="Avenir"/>
                <a:cs typeface="Avenir"/>
                <a:sym typeface="Avenir"/>
              </a:rPr>
              <a:t>(Outerbox)</a:t>
            </a:r>
            <a:endParaRPr/>
          </a:p>
          <a:p>
            <a:pPr marL="285750" lvl="0" indent="-209550" algn="l" rtl="0">
              <a:spcBef>
                <a:spcPts val="240"/>
              </a:spcBef>
              <a:spcAft>
                <a:spcPts val="0"/>
              </a:spcAft>
              <a:buClr>
                <a:schemeClr val="dk1"/>
              </a:buClr>
              <a:buSzPts val="1200"/>
              <a:buFont typeface="Arial"/>
              <a:buNone/>
            </a:pPr>
            <a:endParaRPr sz="1200">
              <a:latin typeface="Avenir"/>
              <a:ea typeface="Avenir"/>
              <a:cs typeface="Avenir"/>
              <a:sym typeface="Avenir"/>
            </a:endParaRPr>
          </a:p>
          <a:p>
            <a:pPr marL="285750" lvl="0" indent="-285750" algn="l" rtl="0">
              <a:spcBef>
                <a:spcPts val="240"/>
              </a:spcBef>
              <a:spcAft>
                <a:spcPts val="0"/>
              </a:spcAft>
              <a:buClr>
                <a:schemeClr val="dk1"/>
              </a:buClr>
              <a:buSzPts val="1200"/>
              <a:buFont typeface="Arial"/>
              <a:buChar char="•"/>
            </a:pPr>
            <a:r>
              <a:rPr lang="en-US" sz="1200">
                <a:solidFill>
                  <a:schemeClr val="dk1"/>
                </a:solidFill>
                <a:latin typeface="Avenir"/>
                <a:ea typeface="Avenir"/>
                <a:cs typeface="Avenir"/>
                <a:sym typeface="Avenir"/>
              </a:rPr>
              <a:t> Consumers are spending 15+ hours/week researching on their smartphones </a:t>
            </a:r>
            <a:r>
              <a:rPr lang="en-US" sz="600">
                <a:solidFill>
                  <a:schemeClr val="dk1"/>
                </a:solidFill>
                <a:latin typeface="Avenir"/>
                <a:ea typeface="Avenir"/>
                <a:cs typeface="Avenir"/>
                <a:sym typeface="Avenir"/>
              </a:rPr>
              <a:t>(Google) </a:t>
            </a:r>
            <a:endParaRPr/>
          </a:p>
          <a:p>
            <a:pPr marL="285750" lvl="0" indent="-209550" algn="l" rtl="0">
              <a:spcBef>
                <a:spcPts val="240"/>
              </a:spcBef>
              <a:spcAft>
                <a:spcPts val="0"/>
              </a:spcAft>
              <a:buClr>
                <a:schemeClr val="dk1"/>
              </a:buClr>
              <a:buSzPts val="1200"/>
              <a:buFont typeface="Arial"/>
              <a:buNone/>
            </a:pPr>
            <a:endParaRPr sz="1200">
              <a:solidFill>
                <a:schemeClr val="dk1"/>
              </a:solidFill>
              <a:latin typeface="Avenir"/>
              <a:ea typeface="Avenir"/>
              <a:cs typeface="Avenir"/>
              <a:sym typeface="Avenir"/>
            </a:endParaRPr>
          </a:p>
          <a:p>
            <a:pPr marL="285750" lvl="0" indent="-285750" algn="l" rtl="0">
              <a:spcBef>
                <a:spcPts val="240"/>
              </a:spcBef>
              <a:spcAft>
                <a:spcPts val="0"/>
              </a:spcAft>
              <a:buClr>
                <a:schemeClr val="dk1"/>
              </a:buClr>
              <a:buSzPts val="1200"/>
              <a:buFont typeface="Arial"/>
              <a:buChar char="•"/>
            </a:pPr>
            <a:r>
              <a:rPr lang="en-US" sz="1200">
                <a:solidFill>
                  <a:schemeClr val="dk1"/>
                </a:solidFill>
                <a:latin typeface="Avenir"/>
                <a:ea typeface="Avenir"/>
                <a:cs typeface="Avenir"/>
                <a:sym typeface="Avenir"/>
              </a:rPr>
              <a:t>95% of users look up local information on mobile to call or find business location. </a:t>
            </a:r>
            <a:r>
              <a:rPr lang="en-US" sz="600">
                <a:solidFill>
                  <a:schemeClr val="dk1"/>
                </a:solidFill>
                <a:latin typeface="Avenir"/>
                <a:ea typeface="Avenir"/>
                <a:cs typeface="Avenir"/>
                <a:sym typeface="Avenir"/>
              </a:rPr>
              <a:t>(Invesp)</a:t>
            </a:r>
            <a:endParaRPr/>
          </a:p>
          <a:p>
            <a:pPr marL="285750" lvl="0" indent="-209550" algn="l" rtl="0">
              <a:spcBef>
                <a:spcPts val="240"/>
              </a:spcBef>
              <a:spcAft>
                <a:spcPts val="0"/>
              </a:spcAft>
              <a:buClr>
                <a:schemeClr val="dk1"/>
              </a:buClr>
              <a:buSzPts val="1200"/>
              <a:buFont typeface="Arial"/>
              <a:buNone/>
            </a:pPr>
            <a:endParaRPr sz="1200">
              <a:solidFill>
                <a:schemeClr val="dk1"/>
              </a:solidFill>
              <a:latin typeface="Avenir"/>
              <a:ea typeface="Avenir"/>
              <a:cs typeface="Avenir"/>
              <a:sym typeface="Avenir"/>
            </a:endParaRPr>
          </a:p>
          <a:p>
            <a:pPr marL="285750" lvl="0" indent="-285750" algn="l" rtl="0">
              <a:spcBef>
                <a:spcPts val="240"/>
              </a:spcBef>
              <a:spcAft>
                <a:spcPts val="0"/>
              </a:spcAft>
              <a:buClr>
                <a:schemeClr val="dk1"/>
              </a:buClr>
              <a:buSzPts val="1200"/>
              <a:buFont typeface="Arial"/>
              <a:buChar char="•"/>
            </a:pPr>
            <a:r>
              <a:rPr lang="en-US" sz="1200">
                <a:solidFill>
                  <a:schemeClr val="dk1"/>
                </a:solidFill>
                <a:latin typeface="Avenir"/>
                <a:ea typeface="Avenir"/>
                <a:cs typeface="Avenir"/>
                <a:sym typeface="Avenir"/>
              </a:rPr>
              <a:t>56% of mobile users intend to use their device to search/buy gifts for holiday season, 2017. </a:t>
            </a:r>
            <a:r>
              <a:rPr lang="en-US" sz="600">
                <a:solidFill>
                  <a:schemeClr val="dk1"/>
                </a:solidFill>
                <a:latin typeface="Avenir"/>
                <a:ea typeface="Avenir"/>
                <a:cs typeface="Avenir"/>
                <a:sym typeface="Avenir"/>
              </a:rPr>
              <a:t>(Invesp)</a:t>
            </a:r>
            <a:endParaRPr/>
          </a:p>
          <a:p>
            <a:pPr marL="0" lvl="0" indent="0" algn="l" rtl="0">
              <a:spcBef>
                <a:spcPts val="0"/>
              </a:spcBef>
              <a:spcAft>
                <a:spcPts val="0"/>
              </a:spcAft>
              <a:buNone/>
            </a:pPr>
            <a:endParaRPr/>
          </a:p>
        </p:txBody>
      </p:sp>
      <p:sp>
        <p:nvSpPr>
          <p:cNvPr id="484" name="Google Shape;484;g4bae7cd605_1_2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4bae7cd605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7" name="Google Shape;527;g4bae7cd605_0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8" name="Google Shape;528;g4bae7cd605_0_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43</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4c537a9d47_0_2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4c537a9d47_0_27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https://ppcprotect.com/video-marketing-statistics/</a:t>
            </a:r>
            <a:endParaRPr/>
          </a:p>
        </p:txBody>
      </p:sp>
      <p:sp>
        <p:nvSpPr>
          <p:cNvPr id="497" name="Google Shape;497;g4c537a9d47_0_27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44</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4c537a9d47_0_3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 name="Google Shape;505;g4c537a9d47_0_30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https://www.forbes.com/sites/tjmccue/2018/06/22/video-marketing-2018-trends-continues-to-explode-as-the-way-to-reach-customers/#450411c5598d</a:t>
            </a:r>
            <a:endParaRPr/>
          </a:p>
        </p:txBody>
      </p:sp>
      <p:sp>
        <p:nvSpPr>
          <p:cNvPr id="506" name="Google Shape;506;g4c537a9d47_0_30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45</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g4bae7cd605_1_1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4" name="Google Shape;514;g4bae7cd605_1_16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285750" lvl="0" indent="-285750" algn="l" rtl="0">
              <a:spcBef>
                <a:spcPts val="0"/>
              </a:spcBef>
              <a:spcAft>
                <a:spcPts val="0"/>
              </a:spcAft>
              <a:buClr>
                <a:schemeClr val="dk1"/>
              </a:buClr>
              <a:buSzPts val="1200"/>
              <a:buFont typeface="Arial"/>
              <a:buChar char="•"/>
            </a:pPr>
            <a:r>
              <a:rPr lang="en-US" sz="1200">
                <a:solidFill>
                  <a:schemeClr val="dk1"/>
                </a:solidFill>
                <a:latin typeface="Avenir"/>
                <a:ea typeface="Avenir"/>
                <a:cs typeface="Avenir"/>
                <a:sym typeface="Avenir"/>
              </a:rPr>
              <a:t>MOBILE</a:t>
            </a:r>
            <a:endParaRPr/>
          </a:p>
          <a:p>
            <a:pPr marL="285750" lvl="0" indent="-285750" algn="l" rtl="0">
              <a:spcBef>
                <a:spcPts val="240"/>
              </a:spcBef>
              <a:spcAft>
                <a:spcPts val="0"/>
              </a:spcAft>
              <a:buClr>
                <a:schemeClr val="dk1"/>
              </a:buClr>
              <a:buSzPts val="1200"/>
              <a:buFont typeface="Arial"/>
              <a:buChar char="•"/>
            </a:pPr>
            <a:r>
              <a:rPr lang="en-US" sz="1200">
                <a:solidFill>
                  <a:schemeClr val="dk1"/>
                </a:solidFill>
                <a:latin typeface="Avenir"/>
                <a:ea typeface="Avenir"/>
                <a:cs typeface="Avenir"/>
                <a:sym typeface="Avenir"/>
              </a:rPr>
              <a:t> </a:t>
            </a:r>
            <a:r>
              <a:rPr lang="en-US" sz="1200">
                <a:latin typeface="Avenir"/>
                <a:ea typeface="Avenir"/>
                <a:cs typeface="Avenir"/>
                <a:sym typeface="Avenir"/>
              </a:rPr>
              <a:t>80% of shoppers used a mobile phone inside of a physical store to compare pricing &amp; read reviews. </a:t>
            </a:r>
            <a:r>
              <a:rPr lang="en-US" sz="600">
                <a:latin typeface="Avenir"/>
                <a:ea typeface="Avenir"/>
                <a:cs typeface="Avenir"/>
                <a:sym typeface="Avenir"/>
              </a:rPr>
              <a:t>(Outerbox)</a:t>
            </a:r>
            <a:endParaRPr/>
          </a:p>
          <a:p>
            <a:pPr marL="285750" lvl="0" indent="-209550" algn="l" rtl="0">
              <a:spcBef>
                <a:spcPts val="240"/>
              </a:spcBef>
              <a:spcAft>
                <a:spcPts val="0"/>
              </a:spcAft>
              <a:buClr>
                <a:schemeClr val="dk1"/>
              </a:buClr>
              <a:buSzPts val="1200"/>
              <a:buFont typeface="Arial"/>
              <a:buNone/>
            </a:pPr>
            <a:endParaRPr sz="1200">
              <a:latin typeface="Avenir"/>
              <a:ea typeface="Avenir"/>
              <a:cs typeface="Avenir"/>
              <a:sym typeface="Avenir"/>
            </a:endParaRPr>
          </a:p>
          <a:p>
            <a:pPr marL="285750" lvl="0" indent="-285750" algn="l" rtl="0">
              <a:spcBef>
                <a:spcPts val="240"/>
              </a:spcBef>
              <a:spcAft>
                <a:spcPts val="0"/>
              </a:spcAft>
              <a:buClr>
                <a:schemeClr val="dk1"/>
              </a:buClr>
              <a:buSzPts val="1200"/>
              <a:buFont typeface="Arial"/>
              <a:buChar char="•"/>
            </a:pPr>
            <a:r>
              <a:rPr lang="en-US" sz="1200">
                <a:solidFill>
                  <a:schemeClr val="dk1"/>
                </a:solidFill>
                <a:latin typeface="Avenir"/>
                <a:ea typeface="Avenir"/>
                <a:cs typeface="Avenir"/>
                <a:sym typeface="Avenir"/>
              </a:rPr>
              <a:t> Consumers are spending 15+ hours/week researching on their smartphones </a:t>
            </a:r>
            <a:r>
              <a:rPr lang="en-US" sz="600">
                <a:solidFill>
                  <a:schemeClr val="dk1"/>
                </a:solidFill>
                <a:latin typeface="Avenir"/>
                <a:ea typeface="Avenir"/>
                <a:cs typeface="Avenir"/>
                <a:sym typeface="Avenir"/>
              </a:rPr>
              <a:t>(Google) </a:t>
            </a:r>
            <a:endParaRPr/>
          </a:p>
          <a:p>
            <a:pPr marL="285750" lvl="0" indent="-209550" algn="l" rtl="0">
              <a:spcBef>
                <a:spcPts val="240"/>
              </a:spcBef>
              <a:spcAft>
                <a:spcPts val="0"/>
              </a:spcAft>
              <a:buClr>
                <a:schemeClr val="dk1"/>
              </a:buClr>
              <a:buSzPts val="1200"/>
              <a:buFont typeface="Arial"/>
              <a:buNone/>
            </a:pPr>
            <a:endParaRPr sz="1200">
              <a:solidFill>
                <a:schemeClr val="dk1"/>
              </a:solidFill>
              <a:latin typeface="Avenir"/>
              <a:ea typeface="Avenir"/>
              <a:cs typeface="Avenir"/>
              <a:sym typeface="Avenir"/>
            </a:endParaRPr>
          </a:p>
          <a:p>
            <a:pPr marL="285750" lvl="0" indent="-285750" algn="l" rtl="0">
              <a:spcBef>
                <a:spcPts val="240"/>
              </a:spcBef>
              <a:spcAft>
                <a:spcPts val="0"/>
              </a:spcAft>
              <a:buClr>
                <a:schemeClr val="dk1"/>
              </a:buClr>
              <a:buSzPts val="1200"/>
              <a:buFont typeface="Arial"/>
              <a:buChar char="•"/>
            </a:pPr>
            <a:r>
              <a:rPr lang="en-US" sz="1200">
                <a:solidFill>
                  <a:schemeClr val="dk1"/>
                </a:solidFill>
                <a:latin typeface="Avenir"/>
                <a:ea typeface="Avenir"/>
                <a:cs typeface="Avenir"/>
                <a:sym typeface="Avenir"/>
              </a:rPr>
              <a:t>95% of users look up local information on mobile to call or find business location. </a:t>
            </a:r>
            <a:r>
              <a:rPr lang="en-US" sz="600">
                <a:solidFill>
                  <a:schemeClr val="dk1"/>
                </a:solidFill>
                <a:latin typeface="Avenir"/>
                <a:ea typeface="Avenir"/>
                <a:cs typeface="Avenir"/>
                <a:sym typeface="Avenir"/>
              </a:rPr>
              <a:t>(Invesp)</a:t>
            </a:r>
            <a:endParaRPr/>
          </a:p>
          <a:p>
            <a:pPr marL="285750" lvl="0" indent="-209550" algn="l" rtl="0">
              <a:spcBef>
                <a:spcPts val="240"/>
              </a:spcBef>
              <a:spcAft>
                <a:spcPts val="0"/>
              </a:spcAft>
              <a:buClr>
                <a:schemeClr val="dk1"/>
              </a:buClr>
              <a:buSzPts val="1200"/>
              <a:buFont typeface="Arial"/>
              <a:buNone/>
            </a:pPr>
            <a:endParaRPr sz="1200">
              <a:solidFill>
                <a:schemeClr val="dk1"/>
              </a:solidFill>
              <a:latin typeface="Avenir"/>
              <a:ea typeface="Avenir"/>
              <a:cs typeface="Avenir"/>
              <a:sym typeface="Avenir"/>
            </a:endParaRPr>
          </a:p>
          <a:p>
            <a:pPr marL="285750" lvl="0" indent="-285750" algn="l" rtl="0">
              <a:spcBef>
                <a:spcPts val="240"/>
              </a:spcBef>
              <a:spcAft>
                <a:spcPts val="0"/>
              </a:spcAft>
              <a:buClr>
                <a:schemeClr val="dk1"/>
              </a:buClr>
              <a:buSzPts val="1200"/>
              <a:buFont typeface="Arial"/>
              <a:buChar char="•"/>
            </a:pPr>
            <a:r>
              <a:rPr lang="en-US" sz="1200">
                <a:solidFill>
                  <a:schemeClr val="dk1"/>
                </a:solidFill>
                <a:latin typeface="Avenir"/>
                <a:ea typeface="Avenir"/>
                <a:cs typeface="Avenir"/>
                <a:sym typeface="Avenir"/>
              </a:rPr>
              <a:t>56% of mobile users intend to use their device to search/buy gifts for holiday season, 2017. </a:t>
            </a:r>
            <a:r>
              <a:rPr lang="en-US" sz="600">
                <a:solidFill>
                  <a:schemeClr val="dk1"/>
                </a:solidFill>
                <a:latin typeface="Avenir"/>
                <a:ea typeface="Avenir"/>
                <a:cs typeface="Avenir"/>
                <a:sym typeface="Avenir"/>
              </a:rPr>
              <a:t>(Invesp)</a:t>
            </a:r>
            <a:endParaRPr/>
          </a:p>
          <a:p>
            <a:pPr marL="0" lvl="0" indent="0" algn="l" rtl="0">
              <a:spcBef>
                <a:spcPts val="0"/>
              </a:spcBef>
              <a:spcAft>
                <a:spcPts val="0"/>
              </a:spcAft>
              <a:buNone/>
            </a:pPr>
            <a:endParaRPr/>
          </a:p>
        </p:txBody>
      </p:sp>
      <p:sp>
        <p:nvSpPr>
          <p:cNvPr id="515" name="Google Shape;515;g4bae7cd605_1_16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46</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4c537a9d47_0_1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5" name="Google Shape;535;g4c537a9d47_0_14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6" name="Google Shape;536;g4c537a9d47_0_14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48</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g4bae7cd605_1_1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2" name="Google Shape;652;g4bae7cd605_1_18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285750" lvl="0" indent="-285750" algn="l" rtl="0">
              <a:spcBef>
                <a:spcPts val="0"/>
              </a:spcBef>
              <a:spcAft>
                <a:spcPts val="0"/>
              </a:spcAft>
              <a:buClr>
                <a:schemeClr val="dk1"/>
              </a:buClr>
              <a:buSzPts val="1200"/>
              <a:buFont typeface="Arial"/>
              <a:buChar char="•"/>
            </a:pPr>
            <a:r>
              <a:rPr lang="en-US" sz="1200">
                <a:solidFill>
                  <a:schemeClr val="dk1"/>
                </a:solidFill>
                <a:latin typeface="Avenir"/>
                <a:ea typeface="Avenir"/>
                <a:cs typeface="Avenir"/>
                <a:sym typeface="Avenir"/>
              </a:rPr>
              <a:t>MOBILE</a:t>
            </a:r>
            <a:endParaRPr/>
          </a:p>
          <a:p>
            <a:pPr marL="285750" lvl="0" indent="-285750" algn="l" rtl="0">
              <a:spcBef>
                <a:spcPts val="240"/>
              </a:spcBef>
              <a:spcAft>
                <a:spcPts val="0"/>
              </a:spcAft>
              <a:buClr>
                <a:schemeClr val="dk1"/>
              </a:buClr>
              <a:buSzPts val="1200"/>
              <a:buFont typeface="Arial"/>
              <a:buChar char="•"/>
            </a:pPr>
            <a:r>
              <a:rPr lang="en-US" sz="1200">
                <a:solidFill>
                  <a:schemeClr val="dk1"/>
                </a:solidFill>
                <a:latin typeface="Avenir"/>
                <a:ea typeface="Avenir"/>
                <a:cs typeface="Avenir"/>
                <a:sym typeface="Avenir"/>
              </a:rPr>
              <a:t> </a:t>
            </a:r>
            <a:r>
              <a:rPr lang="en-US" sz="1200">
                <a:latin typeface="Avenir"/>
                <a:ea typeface="Avenir"/>
                <a:cs typeface="Avenir"/>
                <a:sym typeface="Avenir"/>
              </a:rPr>
              <a:t>80% of shoppers used a mobile phone inside of a physical store to compare pricing &amp; read reviews. </a:t>
            </a:r>
            <a:r>
              <a:rPr lang="en-US" sz="600">
                <a:latin typeface="Avenir"/>
                <a:ea typeface="Avenir"/>
                <a:cs typeface="Avenir"/>
                <a:sym typeface="Avenir"/>
              </a:rPr>
              <a:t>(Outerbox)</a:t>
            </a:r>
            <a:endParaRPr/>
          </a:p>
          <a:p>
            <a:pPr marL="285750" lvl="0" indent="-209550" algn="l" rtl="0">
              <a:spcBef>
                <a:spcPts val="240"/>
              </a:spcBef>
              <a:spcAft>
                <a:spcPts val="0"/>
              </a:spcAft>
              <a:buClr>
                <a:schemeClr val="dk1"/>
              </a:buClr>
              <a:buSzPts val="1200"/>
              <a:buFont typeface="Arial"/>
              <a:buNone/>
            </a:pPr>
            <a:endParaRPr sz="1200">
              <a:latin typeface="Avenir"/>
              <a:ea typeface="Avenir"/>
              <a:cs typeface="Avenir"/>
              <a:sym typeface="Avenir"/>
            </a:endParaRPr>
          </a:p>
          <a:p>
            <a:pPr marL="285750" lvl="0" indent="-285750" algn="l" rtl="0">
              <a:spcBef>
                <a:spcPts val="240"/>
              </a:spcBef>
              <a:spcAft>
                <a:spcPts val="0"/>
              </a:spcAft>
              <a:buClr>
                <a:schemeClr val="dk1"/>
              </a:buClr>
              <a:buSzPts val="1200"/>
              <a:buFont typeface="Arial"/>
              <a:buChar char="•"/>
            </a:pPr>
            <a:r>
              <a:rPr lang="en-US" sz="1200">
                <a:solidFill>
                  <a:schemeClr val="dk1"/>
                </a:solidFill>
                <a:latin typeface="Avenir"/>
                <a:ea typeface="Avenir"/>
                <a:cs typeface="Avenir"/>
                <a:sym typeface="Avenir"/>
              </a:rPr>
              <a:t> Consumers are spending 15+ hours/week researching on their smartphones </a:t>
            </a:r>
            <a:r>
              <a:rPr lang="en-US" sz="600">
                <a:solidFill>
                  <a:schemeClr val="dk1"/>
                </a:solidFill>
                <a:latin typeface="Avenir"/>
                <a:ea typeface="Avenir"/>
                <a:cs typeface="Avenir"/>
                <a:sym typeface="Avenir"/>
              </a:rPr>
              <a:t>(Google) </a:t>
            </a:r>
            <a:endParaRPr/>
          </a:p>
          <a:p>
            <a:pPr marL="285750" lvl="0" indent="-209550" algn="l" rtl="0">
              <a:spcBef>
                <a:spcPts val="240"/>
              </a:spcBef>
              <a:spcAft>
                <a:spcPts val="0"/>
              </a:spcAft>
              <a:buClr>
                <a:schemeClr val="dk1"/>
              </a:buClr>
              <a:buSzPts val="1200"/>
              <a:buFont typeface="Arial"/>
              <a:buNone/>
            </a:pPr>
            <a:endParaRPr sz="1200">
              <a:solidFill>
                <a:schemeClr val="dk1"/>
              </a:solidFill>
              <a:latin typeface="Avenir"/>
              <a:ea typeface="Avenir"/>
              <a:cs typeface="Avenir"/>
              <a:sym typeface="Avenir"/>
            </a:endParaRPr>
          </a:p>
          <a:p>
            <a:pPr marL="285750" lvl="0" indent="-285750" algn="l" rtl="0">
              <a:spcBef>
                <a:spcPts val="240"/>
              </a:spcBef>
              <a:spcAft>
                <a:spcPts val="0"/>
              </a:spcAft>
              <a:buClr>
                <a:schemeClr val="dk1"/>
              </a:buClr>
              <a:buSzPts val="1200"/>
              <a:buFont typeface="Arial"/>
              <a:buChar char="•"/>
            </a:pPr>
            <a:r>
              <a:rPr lang="en-US" sz="1200">
                <a:solidFill>
                  <a:schemeClr val="dk1"/>
                </a:solidFill>
                <a:latin typeface="Avenir"/>
                <a:ea typeface="Avenir"/>
                <a:cs typeface="Avenir"/>
                <a:sym typeface="Avenir"/>
              </a:rPr>
              <a:t>95% of users look up local information on mobile to call or find business location. </a:t>
            </a:r>
            <a:r>
              <a:rPr lang="en-US" sz="600">
                <a:solidFill>
                  <a:schemeClr val="dk1"/>
                </a:solidFill>
                <a:latin typeface="Avenir"/>
                <a:ea typeface="Avenir"/>
                <a:cs typeface="Avenir"/>
                <a:sym typeface="Avenir"/>
              </a:rPr>
              <a:t>(Invesp)</a:t>
            </a:r>
            <a:endParaRPr/>
          </a:p>
          <a:p>
            <a:pPr marL="285750" lvl="0" indent="-209550" algn="l" rtl="0">
              <a:spcBef>
                <a:spcPts val="240"/>
              </a:spcBef>
              <a:spcAft>
                <a:spcPts val="0"/>
              </a:spcAft>
              <a:buClr>
                <a:schemeClr val="dk1"/>
              </a:buClr>
              <a:buSzPts val="1200"/>
              <a:buFont typeface="Arial"/>
              <a:buNone/>
            </a:pPr>
            <a:endParaRPr sz="1200">
              <a:solidFill>
                <a:schemeClr val="dk1"/>
              </a:solidFill>
              <a:latin typeface="Avenir"/>
              <a:ea typeface="Avenir"/>
              <a:cs typeface="Avenir"/>
              <a:sym typeface="Avenir"/>
            </a:endParaRPr>
          </a:p>
          <a:p>
            <a:pPr marL="285750" lvl="0" indent="-285750" algn="l" rtl="0">
              <a:spcBef>
                <a:spcPts val="240"/>
              </a:spcBef>
              <a:spcAft>
                <a:spcPts val="0"/>
              </a:spcAft>
              <a:buClr>
                <a:schemeClr val="dk1"/>
              </a:buClr>
              <a:buSzPts val="1200"/>
              <a:buFont typeface="Arial"/>
              <a:buChar char="•"/>
            </a:pPr>
            <a:r>
              <a:rPr lang="en-US" sz="1200">
                <a:solidFill>
                  <a:schemeClr val="dk1"/>
                </a:solidFill>
                <a:latin typeface="Avenir"/>
                <a:ea typeface="Avenir"/>
                <a:cs typeface="Avenir"/>
                <a:sym typeface="Avenir"/>
              </a:rPr>
              <a:t>56% of mobile users intend to use their device to search/buy gifts for holiday season, 2017. </a:t>
            </a:r>
            <a:r>
              <a:rPr lang="en-US" sz="600">
                <a:solidFill>
                  <a:schemeClr val="dk1"/>
                </a:solidFill>
                <a:latin typeface="Avenir"/>
                <a:ea typeface="Avenir"/>
                <a:cs typeface="Avenir"/>
                <a:sym typeface="Avenir"/>
              </a:rPr>
              <a:t>(Invesp)</a:t>
            </a:r>
            <a:endParaRPr/>
          </a:p>
          <a:p>
            <a:pPr marL="0" lvl="0" indent="0" algn="l" rtl="0">
              <a:spcBef>
                <a:spcPts val="0"/>
              </a:spcBef>
              <a:spcAft>
                <a:spcPts val="0"/>
              </a:spcAft>
              <a:buNone/>
            </a:pPr>
            <a:endParaRPr/>
          </a:p>
        </p:txBody>
      </p:sp>
      <p:sp>
        <p:nvSpPr>
          <p:cNvPr id="653" name="Google Shape;653;g4bae7cd605_1_18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49</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g4c537a9d47_0_1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5" name="Google Shape;665;g4c537a9d47_0_16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50000"/>
              </a:lnSpc>
              <a:spcBef>
                <a:spcPts val="0"/>
              </a:spcBef>
              <a:spcAft>
                <a:spcPts val="0"/>
              </a:spcAft>
              <a:buNone/>
            </a:pPr>
            <a:r>
              <a:rPr lang="en-US" sz="1100">
                <a:solidFill>
                  <a:srgbClr val="0A0A0A"/>
                </a:solidFill>
                <a:latin typeface="Arial"/>
                <a:ea typeface="Arial"/>
                <a:cs typeface="Arial"/>
                <a:sym typeface="Arial"/>
              </a:rPr>
              <a:t>94% of marketers who use influencer marketing find it an effective practice, and influencer marketing can </a:t>
            </a:r>
            <a:r>
              <a:rPr lang="en-US" sz="1100" u="sng">
                <a:solidFill>
                  <a:schemeClr val="hlink"/>
                </a:solidFill>
                <a:latin typeface="Arial"/>
                <a:ea typeface="Arial"/>
                <a:cs typeface="Arial"/>
                <a:sym typeface="Arial"/>
                <a:hlinkClick r:id="rId3"/>
              </a:rPr>
              <a:t>generate up to</a:t>
            </a:r>
            <a:r>
              <a:rPr lang="en-US" sz="1100">
                <a:solidFill>
                  <a:srgbClr val="0A0A0A"/>
                </a:solidFill>
                <a:latin typeface="Arial"/>
                <a:ea typeface="Arial"/>
                <a:cs typeface="Arial"/>
                <a:sym typeface="Arial"/>
              </a:rPr>
              <a:t> 11x the ROI of traditional advertising.</a:t>
            </a:r>
            <a:endParaRPr sz="1100">
              <a:solidFill>
                <a:srgbClr val="0A0A0A"/>
              </a:solidFill>
              <a:latin typeface="Arial"/>
              <a:ea typeface="Arial"/>
              <a:cs typeface="Arial"/>
              <a:sym typeface="Arial"/>
            </a:endParaRPr>
          </a:p>
          <a:p>
            <a:pPr marL="0" lvl="0" indent="0" algn="l" rtl="0">
              <a:lnSpc>
                <a:spcPct val="150000"/>
              </a:lnSpc>
              <a:spcBef>
                <a:spcPts val="0"/>
              </a:spcBef>
              <a:spcAft>
                <a:spcPts val="0"/>
              </a:spcAft>
              <a:buClr>
                <a:schemeClr val="dk1"/>
              </a:buClr>
              <a:buSzPts val="1100"/>
              <a:buFont typeface="Arial"/>
              <a:buNone/>
            </a:pPr>
            <a:r>
              <a:rPr lang="en-US" sz="1100">
                <a:solidFill>
                  <a:srgbClr val="0A0A0A"/>
                </a:solidFill>
                <a:latin typeface="Arial"/>
                <a:ea typeface="Arial"/>
                <a:cs typeface="Arial"/>
                <a:sym typeface="Arial"/>
              </a:rPr>
              <a:t>https://www.socialmediatoday.com/news/the-influencer-marketing-revolution-infographic/517146/</a:t>
            </a:r>
            <a:endParaRPr sz="1100">
              <a:solidFill>
                <a:srgbClr val="0A0A0A"/>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a:latin typeface="Arial"/>
              <a:ea typeface="Arial"/>
              <a:cs typeface="Arial"/>
              <a:sym typeface="Arial"/>
            </a:endParaRPr>
          </a:p>
          <a:p>
            <a:pPr marL="0" lvl="0" indent="0" algn="l" rtl="0">
              <a:spcBef>
                <a:spcPts val="0"/>
              </a:spcBef>
              <a:spcAft>
                <a:spcPts val="0"/>
              </a:spcAft>
              <a:buNone/>
            </a:pPr>
            <a:endParaRPr/>
          </a:p>
        </p:txBody>
      </p:sp>
      <p:sp>
        <p:nvSpPr>
          <p:cNvPr id="666" name="Google Shape;666;g4c537a9d47_0_16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50</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4c537a9d47_0_1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4c537a9d47_0_17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6" name="Google Shape;676;g4c537a9d47_0_17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51</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 name="Google Shape;13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8" name="Google Shape;13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4c537a9d47_0_1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1" name="Google Shape;681;g4c537a9d47_0_18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https://www.socialmediatoday.com/news/the-brand-value-of-influencer-marketing-in-2018-infographic/520810/</a:t>
            </a:r>
            <a:endParaRPr/>
          </a:p>
        </p:txBody>
      </p:sp>
      <p:sp>
        <p:nvSpPr>
          <p:cNvPr id="682" name="Google Shape;682;g4c537a9d47_0_18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52</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g4c537a9d47_0_1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9" name="Google Shape;699;g4c537a9d47_0_15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https://www.socialmediatoday.com/news/the-brand-value-of-influencer-marketing-in-2018-infographic/520810/</a:t>
            </a:r>
            <a:endParaRPr/>
          </a:p>
        </p:txBody>
      </p:sp>
      <p:sp>
        <p:nvSpPr>
          <p:cNvPr id="700" name="Google Shape;700;g4c537a9d47_0_15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53</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4c537a9d47_0_2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7" name="Google Shape;707;g4c537a9d47_0_23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https://influencermarketinghub.com/9-mind-blowing-influencer-marketing-statistics/</a:t>
            </a:r>
            <a:endParaRPr/>
          </a:p>
        </p:txBody>
      </p:sp>
      <p:sp>
        <p:nvSpPr>
          <p:cNvPr id="708" name="Google Shape;708;g4c537a9d47_0_23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54</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g4c537a9d47_0_2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5" name="Google Shape;715;g4c537a9d47_0_24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https://influencermarketinghub.com/9-mind-blowing-influencer-marketing-statistics/</a:t>
            </a:r>
            <a:endParaRPr/>
          </a:p>
        </p:txBody>
      </p:sp>
      <p:sp>
        <p:nvSpPr>
          <p:cNvPr id="716" name="Google Shape;716;g4c537a9d47_0_24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55</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g4bae7cd605_1_1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3" name="Google Shape;723;g4bae7cd605_1_19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285750" lvl="0" indent="-285750" algn="l" rtl="0">
              <a:spcBef>
                <a:spcPts val="0"/>
              </a:spcBef>
              <a:spcAft>
                <a:spcPts val="0"/>
              </a:spcAft>
              <a:buClr>
                <a:schemeClr val="dk1"/>
              </a:buClr>
              <a:buSzPts val="1200"/>
              <a:buFont typeface="Arial"/>
              <a:buChar char="•"/>
            </a:pPr>
            <a:r>
              <a:rPr lang="en-US" sz="1200">
                <a:solidFill>
                  <a:schemeClr val="dk1"/>
                </a:solidFill>
                <a:latin typeface="Avenir"/>
                <a:ea typeface="Avenir"/>
                <a:cs typeface="Avenir"/>
                <a:sym typeface="Avenir"/>
              </a:rPr>
              <a:t>MOBILE</a:t>
            </a:r>
            <a:endParaRPr/>
          </a:p>
          <a:p>
            <a:pPr marL="285750" lvl="0" indent="-285750" algn="l" rtl="0">
              <a:spcBef>
                <a:spcPts val="240"/>
              </a:spcBef>
              <a:spcAft>
                <a:spcPts val="0"/>
              </a:spcAft>
              <a:buClr>
                <a:schemeClr val="dk1"/>
              </a:buClr>
              <a:buSzPts val="1200"/>
              <a:buFont typeface="Arial"/>
              <a:buChar char="•"/>
            </a:pPr>
            <a:r>
              <a:rPr lang="en-US" sz="1200">
                <a:solidFill>
                  <a:schemeClr val="dk1"/>
                </a:solidFill>
                <a:latin typeface="Avenir"/>
                <a:ea typeface="Avenir"/>
                <a:cs typeface="Avenir"/>
                <a:sym typeface="Avenir"/>
              </a:rPr>
              <a:t> </a:t>
            </a:r>
            <a:r>
              <a:rPr lang="en-US" sz="1200">
                <a:latin typeface="Avenir"/>
                <a:ea typeface="Avenir"/>
                <a:cs typeface="Avenir"/>
                <a:sym typeface="Avenir"/>
              </a:rPr>
              <a:t>80% of shoppers used a mobile phone inside of a physical store to compare pricing &amp; read reviews. </a:t>
            </a:r>
            <a:r>
              <a:rPr lang="en-US" sz="600">
                <a:latin typeface="Avenir"/>
                <a:ea typeface="Avenir"/>
                <a:cs typeface="Avenir"/>
                <a:sym typeface="Avenir"/>
              </a:rPr>
              <a:t>(Outerbox)</a:t>
            </a:r>
            <a:endParaRPr/>
          </a:p>
          <a:p>
            <a:pPr marL="285750" lvl="0" indent="-209550" algn="l" rtl="0">
              <a:spcBef>
                <a:spcPts val="240"/>
              </a:spcBef>
              <a:spcAft>
                <a:spcPts val="0"/>
              </a:spcAft>
              <a:buClr>
                <a:schemeClr val="dk1"/>
              </a:buClr>
              <a:buSzPts val="1200"/>
              <a:buFont typeface="Arial"/>
              <a:buNone/>
            </a:pPr>
            <a:endParaRPr sz="1200">
              <a:latin typeface="Avenir"/>
              <a:ea typeface="Avenir"/>
              <a:cs typeface="Avenir"/>
              <a:sym typeface="Avenir"/>
            </a:endParaRPr>
          </a:p>
          <a:p>
            <a:pPr marL="285750" lvl="0" indent="-285750" algn="l" rtl="0">
              <a:spcBef>
                <a:spcPts val="240"/>
              </a:spcBef>
              <a:spcAft>
                <a:spcPts val="0"/>
              </a:spcAft>
              <a:buClr>
                <a:schemeClr val="dk1"/>
              </a:buClr>
              <a:buSzPts val="1200"/>
              <a:buFont typeface="Arial"/>
              <a:buChar char="•"/>
            </a:pPr>
            <a:r>
              <a:rPr lang="en-US" sz="1200">
                <a:solidFill>
                  <a:schemeClr val="dk1"/>
                </a:solidFill>
                <a:latin typeface="Avenir"/>
                <a:ea typeface="Avenir"/>
                <a:cs typeface="Avenir"/>
                <a:sym typeface="Avenir"/>
              </a:rPr>
              <a:t> Consumers are spending 15+ hours/week researching on their smartphones </a:t>
            </a:r>
            <a:r>
              <a:rPr lang="en-US" sz="600">
                <a:solidFill>
                  <a:schemeClr val="dk1"/>
                </a:solidFill>
                <a:latin typeface="Avenir"/>
                <a:ea typeface="Avenir"/>
                <a:cs typeface="Avenir"/>
                <a:sym typeface="Avenir"/>
              </a:rPr>
              <a:t>(Google) </a:t>
            </a:r>
            <a:endParaRPr/>
          </a:p>
          <a:p>
            <a:pPr marL="285750" lvl="0" indent="-209550" algn="l" rtl="0">
              <a:spcBef>
                <a:spcPts val="240"/>
              </a:spcBef>
              <a:spcAft>
                <a:spcPts val="0"/>
              </a:spcAft>
              <a:buClr>
                <a:schemeClr val="dk1"/>
              </a:buClr>
              <a:buSzPts val="1200"/>
              <a:buFont typeface="Arial"/>
              <a:buNone/>
            </a:pPr>
            <a:endParaRPr sz="1200">
              <a:solidFill>
                <a:schemeClr val="dk1"/>
              </a:solidFill>
              <a:latin typeface="Avenir"/>
              <a:ea typeface="Avenir"/>
              <a:cs typeface="Avenir"/>
              <a:sym typeface="Avenir"/>
            </a:endParaRPr>
          </a:p>
          <a:p>
            <a:pPr marL="285750" lvl="0" indent="-285750" algn="l" rtl="0">
              <a:spcBef>
                <a:spcPts val="240"/>
              </a:spcBef>
              <a:spcAft>
                <a:spcPts val="0"/>
              </a:spcAft>
              <a:buClr>
                <a:schemeClr val="dk1"/>
              </a:buClr>
              <a:buSzPts val="1200"/>
              <a:buFont typeface="Arial"/>
              <a:buChar char="•"/>
            </a:pPr>
            <a:r>
              <a:rPr lang="en-US" sz="1200">
                <a:solidFill>
                  <a:schemeClr val="dk1"/>
                </a:solidFill>
                <a:latin typeface="Avenir"/>
                <a:ea typeface="Avenir"/>
                <a:cs typeface="Avenir"/>
                <a:sym typeface="Avenir"/>
              </a:rPr>
              <a:t>95% of users look up local information on mobile to call or find business location. </a:t>
            </a:r>
            <a:r>
              <a:rPr lang="en-US" sz="600">
                <a:solidFill>
                  <a:schemeClr val="dk1"/>
                </a:solidFill>
                <a:latin typeface="Avenir"/>
                <a:ea typeface="Avenir"/>
                <a:cs typeface="Avenir"/>
                <a:sym typeface="Avenir"/>
              </a:rPr>
              <a:t>(Invesp)</a:t>
            </a:r>
            <a:endParaRPr/>
          </a:p>
          <a:p>
            <a:pPr marL="285750" lvl="0" indent="-209550" algn="l" rtl="0">
              <a:spcBef>
                <a:spcPts val="240"/>
              </a:spcBef>
              <a:spcAft>
                <a:spcPts val="0"/>
              </a:spcAft>
              <a:buClr>
                <a:schemeClr val="dk1"/>
              </a:buClr>
              <a:buSzPts val="1200"/>
              <a:buFont typeface="Arial"/>
              <a:buNone/>
            </a:pPr>
            <a:endParaRPr sz="1200">
              <a:solidFill>
                <a:schemeClr val="dk1"/>
              </a:solidFill>
              <a:latin typeface="Avenir"/>
              <a:ea typeface="Avenir"/>
              <a:cs typeface="Avenir"/>
              <a:sym typeface="Avenir"/>
            </a:endParaRPr>
          </a:p>
          <a:p>
            <a:pPr marL="285750" lvl="0" indent="-285750" algn="l" rtl="0">
              <a:spcBef>
                <a:spcPts val="240"/>
              </a:spcBef>
              <a:spcAft>
                <a:spcPts val="0"/>
              </a:spcAft>
              <a:buClr>
                <a:schemeClr val="dk1"/>
              </a:buClr>
              <a:buSzPts val="1200"/>
              <a:buFont typeface="Arial"/>
              <a:buChar char="•"/>
            </a:pPr>
            <a:r>
              <a:rPr lang="en-US" sz="1200">
                <a:solidFill>
                  <a:schemeClr val="dk1"/>
                </a:solidFill>
                <a:latin typeface="Avenir"/>
                <a:ea typeface="Avenir"/>
                <a:cs typeface="Avenir"/>
                <a:sym typeface="Avenir"/>
              </a:rPr>
              <a:t>56% of mobile users intend to use their device to search/buy gifts for holiday season, 2017. </a:t>
            </a:r>
            <a:r>
              <a:rPr lang="en-US" sz="600">
                <a:solidFill>
                  <a:schemeClr val="dk1"/>
                </a:solidFill>
                <a:latin typeface="Avenir"/>
                <a:ea typeface="Avenir"/>
                <a:cs typeface="Avenir"/>
                <a:sym typeface="Avenir"/>
              </a:rPr>
              <a:t>(Invesp)</a:t>
            </a:r>
            <a:endParaRPr/>
          </a:p>
          <a:p>
            <a:pPr marL="0" lvl="0" indent="0" algn="l" rtl="0">
              <a:spcBef>
                <a:spcPts val="0"/>
              </a:spcBef>
              <a:spcAft>
                <a:spcPts val="0"/>
              </a:spcAft>
              <a:buNone/>
            </a:pPr>
            <a:endParaRPr/>
          </a:p>
        </p:txBody>
      </p:sp>
      <p:sp>
        <p:nvSpPr>
          <p:cNvPr id="724" name="Google Shape;724;g4bae7cd605_1_19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56</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6" name="Google Shape;736;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https://www.tintup.com/blog/38-mind-blowing-stats-effectiveness-user-generated-content/</a:t>
            </a:r>
            <a:endParaRPr/>
          </a:p>
        </p:txBody>
      </p:sp>
      <p:sp>
        <p:nvSpPr>
          <p:cNvPr id="737" name="Google Shape;737;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57</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p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5" name="Google Shape;745;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674EA7"/>
              </a:buClr>
              <a:buSzPts val="1200"/>
              <a:buFont typeface="Avenir"/>
              <a:buNone/>
            </a:pPr>
            <a:r>
              <a:rPr lang="en-US" sz="1200" b="1">
                <a:solidFill>
                  <a:srgbClr val="674EA7"/>
                </a:solidFill>
                <a:latin typeface="Avenir"/>
                <a:ea typeface="Avenir"/>
                <a:cs typeface="Avenir"/>
                <a:sym typeface="Avenir"/>
              </a:rPr>
              <a:t>50% Of millennials have said UGC has influenced their purchasing decisions </a:t>
            </a:r>
            <a:endParaRPr/>
          </a:p>
          <a:p>
            <a:pPr marL="0" lvl="0" indent="0" algn="ctr" rtl="0">
              <a:spcBef>
                <a:spcPts val="0"/>
              </a:spcBef>
              <a:spcAft>
                <a:spcPts val="0"/>
              </a:spcAft>
              <a:buNone/>
            </a:pPr>
            <a:endParaRPr/>
          </a:p>
          <a:p>
            <a:pPr marL="0" lvl="0" indent="0" algn="ctr" rtl="0">
              <a:spcBef>
                <a:spcPts val="0"/>
              </a:spcBef>
              <a:spcAft>
                <a:spcPts val="0"/>
              </a:spcAft>
              <a:buNone/>
            </a:pPr>
            <a:endParaRPr/>
          </a:p>
          <a:p>
            <a:pPr marL="0" marR="0" lvl="0" indent="0" algn="ctr" rtl="0">
              <a:lnSpc>
                <a:spcPct val="100000"/>
              </a:lnSpc>
              <a:spcBef>
                <a:spcPts val="0"/>
              </a:spcBef>
              <a:spcAft>
                <a:spcPts val="0"/>
              </a:spcAft>
              <a:buClr>
                <a:srgbClr val="00BEBE"/>
              </a:buClr>
              <a:buSzPts val="1200"/>
              <a:buFont typeface="Avenir"/>
              <a:buNone/>
            </a:pPr>
            <a:r>
              <a:rPr lang="en-US" sz="1200" b="1">
                <a:solidFill>
                  <a:srgbClr val="00BEBE"/>
                </a:solidFill>
                <a:latin typeface="Avenir"/>
                <a:ea typeface="Avenir"/>
                <a:cs typeface="Avenir"/>
                <a:sym typeface="Avenir"/>
              </a:rPr>
              <a:t>90% Of consumers trust online content from friends and family above all other forms of brand messaging </a:t>
            </a:r>
            <a:endParaRPr/>
          </a:p>
          <a:p>
            <a:pPr marL="0" lvl="0" indent="0" algn="ctr" rtl="0">
              <a:spcBef>
                <a:spcPts val="0"/>
              </a:spcBef>
              <a:spcAft>
                <a:spcPts val="0"/>
              </a:spcAft>
              <a:buNone/>
            </a:pPr>
            <a:endParaRPr/>
          </a:p>
        </p:txBody>
      </p:sp>
      <p:sp>
        <p:nvSpPr>
          <p:cNvPr id="746" name="Google Shape;746;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58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It depends. Most decisions come down to values and priorities, right? Well, then, what does the organization value more; input (equal effort from all members of the sales team) or output (sales revenue)? </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Technique #2:</a:t>
            </a:r>
            <a:r>
              <a:rPr lang="en-US" sz="1200" b="0" i="0" kern="1200" dirty="0">
                <a:solidFill>
                  <a:schemeClr val="tx1"/>
                </a:solidFill>
                <a:effectLst/>
                <a:latin typeface="+mn-lt"/>
                <a:ea typeface="+mn-ea"/>
                <a:cs typeface="+mn-cs"/>
              </a:rPr>
              <a:t> Focusing more on outputs generally means granting more individual freedom to achieve results rather than “micromanaging” inputs.</a:t>
            </a:r>
            <a:endParaRPr lang="en-US" dirty="0"/>
          </a:p>
        </p:txBody>
      </p:sp>
      <p:sp>
        <p:nvSpPr>
          <p:cNvPr id="4" name="Slide Number Placeholder 3"/>
          <p:cNvSpPr>
            <a:spLocks noGrp="1"/>
          </p:cNvSpPr>
          <p:nvPr>
            <p:ph type="sldNum" sz="quarter" idx="10"/>
          </p:nvPr>
        </p:nvSpPr>
        <p:spPr/>
        <p:txBody>
          <a:bodyPr/>
          <a:lstStyle/>
          <a:p>
            <a:fld id="{54939C01-57A9-B446-BCDB-C196D6A702C0}" type="slidenum">
              <a:rPr lang="en-US" smtClean="0"/>
              <a:t>60</a:t>
            </a:fld>
            <a:endParaRPr lang="en-US" dirty="0"/>
          </a:p>
        </p:txBody>
      </p:sp>
    </p:spTree>
    <p:extLst>
      <p:ext uri="{BB962C8B-B14F-4D97-AF65-F5344CB8AC3E}">
        <p14:creationId xmlns:p14="http://schemas.microsoft.com/office/powerpoint/2010/main" val="284638836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1" name="Google Shape;821;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hlinkClick r:id="rId3"/>
              </a:rPr>
              <a:t>91% of Millennials expect to stay in their current job for 3 years or less</a:t>
            </a:r>
            <a:r>
              <a:rPr lang="en-US" sz="1200" b="0" i="0" kern="1200" dirty="0">
                <a:solidFill>
                  <a:schemeClr val="tx1"/>
                </a:solidFill>
                <a:effectLst/>
                <a:latin typeface="+mn-lt"/>
                <a:ea typeface="+mn-ea"/>
                <a:cs typeface="+mn-cs"/>
              </a:rPr>
              <a:t>, with 45% of companies reporting higher turnover rates among this group vs. other generations.</a:t>
            </a:r>
          </a:p>
          <a:p>
            <a:r>
              <a:rPr lang="en-US" dirty="0">
                <a:hlinkClick r:id="rId4"/>
              </a:rPr>
              <a:t>https://www.forbes.com/sites/davidsturt/2018/03/08/10-shocking-workplace-stats-you-need-to-know/#3f7e275ef3af</a:t>
            </a:r>
            <a:endParaRPr lang="en-US" dirty="0"/>
          </a:p>
        </p:txBody>
      </p:sp>
      <p:sp>
        <p:nvSpPr>
          <p:cNvPr id="4" name="Slide Number Placeholder 3"/>
          <p:cNvSpPr>
            <a:spLocks noGrp="1"/>
          </p:cNvSpPr>
          <p:nvPr>
            <p:ph type="sldNum" sz="quarter" idx="10"/>
          </p:nvPr>
        </p:nvSpPr>
        <p:spPr/>
        <p:txBody>
          <a:bodyPr/>
          <a:lstStyle/>
          <a:p>
            <a:fld id="{54939C01-57A9-B446-BCDB-C196D6A702C0}" type="slidenum">
              <a:rPr lang="en-US" smtClean="0"/>
              <a:t>62</a:t>
            </a:fld>
            <a:endParaRPr lang="en-US" dirty="0"/>
          </a:p>
        </p:txBody>
      </p:sp>
    </p:spTree>
    <p:extLst>
      <p:ext uri="{BB962C8B-B14F-4D97-AF65-F5344CB8AC3E}">
        <p14:creationId xmlns:p14="http://schemas.microsoft.com/office/powerpoint/2010/main" val="23157634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4bae7cd605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 name="Google Shape;146;g4bae7cd605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different </a:t>
            </a:r>
            <a:endParaRPr/>
          </a:p>
        </p:txBody>
      </p:sp>
      <p:sp>
        <p:nvSpPr>
          <p:cNvPr id="147" name="Google Shape;147;g4bae7cd605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Avenir Book" charset="0"/>
                <a:ea typeface="Avenir Book" charset="0"/>
                <a:cs typeface="Avenir Book" charset="0"/>
              </a:rPr>
              <a:t>Avoid “One Size Fits All” Thinking</a:t>
            </a:r>
          </a:p>
          <a:p>
            <a:r>
              <a:rPr lang="en-US" sz="1200" b="0" i="0" kern="1200" dirty="0">
                <a:solidFill>
                  <a:schemeClr val="tx1"/>
                </a:solidFill>
                <a:effectLst/>
                <a:latin typeface="+mn-lt"/>
                <a:ea typeface="+mn-ea"/>
                <a:cs typeface="+mn-cs"/>
              </a:rPr>
              <a:t>:When you understand what motivates (or sets off) certain generational groups or individuals, you can tailor your response, build more effective teams, and adjust recognition and reward programs.</a:t>
            </a:r>
          </a:p>
          <a:p>
            <a:endParaRPr lang="en-US" sz="1200" b="0" i="0" kern="1200" dirty="0">
              <a:solidFill>
                <a:schemeClr val="tx1"/>
              </a:solidFill>
              <a:effectLst/>
              <a:latin typeface="+mn-lt"/>
              <a:ea typeface="+mn-ea"/>
              <a:cs typeface="+mn-cs"/>
            </a:endParaRPr>
          </a:p>
          <a:p>
            <a:endParaRPr lang="en-US" dirty="0">
              <a:latin typeface="Avenir Book" charset="0"/>
              <a:ea typeface="Avenir Book" charset="0"/>
              <a:cs typeface="Avenir Book" charset="0"/>
            </a:endParaRPr>
          </a:p>
          <a:p>
            <a:r>
              <a:rPr lang="en-US" dirty="0">
                <a:latin typeface="Avenir Book" charset="0"/>
                <a:ea typeface="Avenir Book" charset="0"/>
                <a:cs typeface="Avenir Book" charset="0"/>
              </a:rPr>
              <a:t>Reverse Mentorship Opportunities</a:t>
            </a:r>
          </a:p>
          <a:p>
            <a:endParaRPr lang="en-US" dirty="0"/>
          </a:p>
          <a:p>
            <a:endParaRPr lang="en-US" dirty="0">
              <a:latin typeface="Avenir Book" charset="0"/>
              <a:ea typeface="Avenir Book" charset="0"/>
              <a:cs typeface="Avenir Book" charset="0"/>
            </a:endParaRPr>
          </a:p>
          <a:p>
            <a:r>
              <a:rPr lang="en-US" dirty="0">
                <a:latin typeface="Avenir Book" charset="0"/>
                <a:ea typeface="Avenir Book" charset="0"/>
                <a:cs typeface="Avenir Book" charset="0"/>
              </a:rPr>
              <a:t>Fuel The Entrepreneur Within And Let Them Innovate; </a:t>
            </a:r>
            <a:r>
              <a:rPr lang="en-US" dirty="0" err="1">
                <a:latin typeface="Avenir Book" charset="0"/>
                <a:ea typeface="Avenir Book" charset="0"/>
                <a:cs typeface="Avenir Book" charset="0"/>
              </a:rPr>
              <a:t>entreprenurial</a:t>
            </a:r>
            <a:r>
              <a:rPr lang="en-US" dirty="0">
                <a:latin typeface="Avenir Book" charset="0"/>
                <a:ea typeface="Avenir Book" charset="0"/>
                <a:cs typeface="Avenir Book" charset="0"/>
              </a:rPr>
              <a:t> at heart,</a:t>
            </a:r>
            <a:r>
              <a:rPr lang="en-US" baseline="0" dirty="0">
                <a:latin typeface="Avenir Book" charset="0"/>
                <a:ea typeface="Avenir Book" charset="0"/>
                <a:cs typeface="Avenir Book" charset="0"/>
              </a:rPr>
              <a:t> are native creators and don’t do well with not being able to innovate or think/operate/engage outside the box</a:t>
            </a:r>
            <a:endParaRPr lang="en-US" dirty="0">
              <a:latin typeface="Avenir Book" charset="0"/>
              <a:ea typeface="Avenir Book" charset="0"/>
              <a:cs typeface="Avenir Book" charset="0"/>
            </a:endParaRPr>
          </a:p>
          <a:p>
            <a:endParaRPr lang="en-US" dirty="0"/>
          </a:p>
          <a:p>
            <a:endParaRPr lang="en-US" dirty="0"/>
          </a:p>
          <a:p>
            <a:r>
              <a:rPr lang="en-US" dirty="0"/>
              <a:t>https://</a:t>
            </a:r>
            <a:r>
              <a:rPr lang="en-US" dirty="0" err="1"/>
              <a:t>www.mindtickle.com</a:t>
            </a:r>
            <a:r>
              <a:rPr lang="en-US" dirty="0"/>
              <a:t>/blog/10-millennial-personality-traits-hr-managers-cant-ignore</a:t>
            </a:r>
          </a:p>
        </p:txBody>
      </p:sp>
      <p:sp>
        <p:nvSpPr>
          <p:cNvPr id="4" name="Slide Number Placeholder 3"/>
          <p:cNvSpPr>
            <a:spLocks noGrp="1"/>
          </p:cNvSpPr>
          <p:nvPr>
            <p:ph type="sldNum" sz="quarter" idx="10"/>
          </p:nvPr>
        </p:nvSpPr>
        <p:spPr/>
        <p:txBody>
          <a:bodyPr/>
          <a:lstStyle/>
          <a:p>
            <a:fld id="{54939C01-57A9-B446-BCDB-C196D6A702C0}" type="slidenum">
              <a:rPr lang="en-US" smtClean="0"/>
              <a:t>67</a:t>
            </a:fld>
            <a:endParaRPr lang="en-US" dirty="0"/>
          </a:p>
        </p:txBody>
      </p:sp>
    </p:spTree>
    <p:extLst>
      <p:ext uri="{BB962C8B-B14F-4D97-AF65-F5344CB8AC3E}">
        <p14:creationId xmlns:p14="http://schemas.microsoft.com/office/powerpoint/2010/main" val="404334864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939C01-57A9-B446-BCDB-C196D6A702C0}" type="slidenum">
              <a:rPr lang="en-US" smtClean="0"/>
              <a:t>69</a:t>
            </a:fld>
            <a:endParaRPr lang="en-US" dirty="0"/>
          </a:p>
        </p:txBody>
      </p:sp>
    </p:spTree>
    <p:extLst>
      <p:ext uri="{BB962C8B-B14F-4D97-AF65-F5344CB8AC3E}">
        <p14:creationId xmlns:p14="http://schemas.microsoft.com/office/powerpoint/2010/main" val="394364043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Employee advocacy is an exercise where </a:t>
            </a:r>
            <a:r>
              <a:rPr lang="en-US" sz="1200" b="0" i="0" kern="1200" dirty="0" err="1">
                <a:solidFill>
                  <a:schemeClr val="tx1"/>
                </a:solidFill>
                <a:effectLst/>
                <a:latin typeface="+mn-lt"/>
                <a:ea typeface="+mn-ea"/>
                <a:cs typeface="+mn-cs"/>
              </a:rPr>
              <a:t>organisations’</a:t>
            </a:r>
            <a:r>
              <a:rPr lang="en-US" sz="1200" b="0" i="0" kern="1200" dirty="0">
                <a:solidFill>
                  <a:schemeClr val="tx1"/>
                </a:solidFill>
                <a:effectLst/>
                <a:latin typeface="+mn-lt"/>
                <a:ea typeface="+mn-ea"/>
                <a:cs typeface="+mn-cs"/>
              </a:rPr>
              <a:t> employees have a presence on social media, in which they push out content relating to their brand and/or their industry.</a:t>
            </a:r>
          </a:p>
          <a:p>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why you should focus on employee advocacy are:</a:t>
            </a:r>
          </a:p>
          <a:p>
            <a:pPr fontAlgn="base"/>
            <a:r>
              <a:rPr lang="en-US" sz="1200" b="0" i="0" kern="1200" dirty="0">
                <a:solidFill>
                  <a:schemeClr val="tx1"/>
                </a:solidFill>
                <a:effectLst/>
                <a:latin typeface="+mn-lt"/>
                <a:ea typeface="+mn-ea"/>
                <a:cs typeface="+mn-cs"/>
              </a:rPr>
              <a:t>Positive exposure and brand awareness</a:t>
            </a:r>
          </a:p>
          <a:p>
            <a:pPr fontAlgn="base"/>
            <a:r>
              <a:rPr lang="en-US" sz="1200" b="0" i="0" kern="1200" dirty="0">
                <a:solidFill>
                  <a:schemeClr val="tx1"/>
                </a:solidFill>
                <a:effectLst/>
                <a:latin typeface="+mn-lt"/>
                <a:ea typeface="+mn-ea"/>
                <a:cs typeface="+mn-cs"/>
              </a:rPr>
              <a:t>Product and brand recommendations</a:t>
            </a:r>
          </a:p>
          <a:p>
            <a:pPr fontAlgn="base"/>
            <a:r>
              <a:rPr lang="en-US" sz="1200" b="0" i="0" kern="1200" dirty="0">
                <a:solidFill>
                  <a:schemeClr val="tx1"/>
                </a:solidFill>
                <a:effectLst/>
                <a:latin typeface="+mn-lt"/>
                <a:ea typeface="+mn-ea"/>
                <a:cs typeface="+mn-cs"/>
              </a:rPr>
              <a:t>Representing your company’s values and culture externally, not just internally</a:t>
            </a:r>
          </a:p>
          <a:p>
            <a:pPr fontAlgn="base"/>
            <a:r>
              <a:rPr lang="en-US" sz="1200" b="0" i="0" kern="1200" dirty="0">
                <a:solidFill>
                  <a:schemeClr val="tx1"/>
                </a:solidFill>
                <a:effectLst/>
                <a:latin typeface="+mn-lt"/>
                <a:ea typeface="+mn-ea"/>
                <a:cs typeface="+mn-cs"/>
              </a:rPr>
              <a:t>Present your employees as experts and credible representatives/spokespeople</a:t>
            </a:r>
          </a:p>
          <a:p>
            <a:pPr fontAlgn="base"/>
            <a:r>
              <a:rPr lang="en-US" sz="1200" b="0" i="0" kern="1200" dirty="0">
                <a:solidFill>
                  <a:schemeClr val="tx1"/>
                </a:solidFill>
                <a:effectLst/>
                <a:latin typeface="+mn-lt"/>
                <a:ea typeface="+mn-ea"/>
                <a:cs typeface="+mn-cs"/>
              </a:rPr>
              <a:t>Employees will seem immersed within the industry</a:t>
            </a:r>
          </a:p>
          <a:p>
            <a:endParaRPr lang="en-US" dirty="0"/>
          </a:p>
        </p:txBody>
      </p:sp>
      <p:sp>
        <p:nvSpPr>
          <p:cNvPr id="4" name="Slide Number Placeholder 3"/>
          <p:cNvSpPr>
            <a:spLocks noGrp="1"/>
          </p:cNvSpPr>
          <p:nvPr>
            <p:ph type="sldNum" sz="quarter" idx="10"/>
          </p:nvPr>
        </p:nvSpPr>
        <p:spPr/>
        <p:txBody>
          <a:bodyPr/>
          <a:lstStyle/>
          <a:p>
            <a:fld id="{54939C01-57A9-B446-BCDB-C196D6A702C0}" type="slidenum">
              <a:rPr lang="en-US" smtClean="0"/>
              <a:t>70</a:t>
            </a:fld>
            <a:endParaRPr lang="en-US" dirty="0"/>
          </a:p>
        </p:txBody>
      </p:sp>
    </p:spTree>
    <p:extLst>
      <p:ext uri="{BB962C8B-B14F-4D97-AF65-F5344CB8AC3E}">
        <p14:creationId xmlns:p14="http://schemas.microsoft.com/office/powerpoint/2010/main" val="224220021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
        <p:cNvGrpSpPr/>
        <p:nvPr/>
      </p:nvGrpSpPr>
      <p:grpSpPr>
        <a:xfrm>
          <a:off x="0" y="0"/>
          <a:ext cx="0" cy="0"/>
          <a:chOff x="0" y="0"/>
          <a:chExt cx="0" cy="0"/>
        </a:xfrm>
      </p:grpSpPr>
      <p:sp>
        <p:nvSpPr>
          <p:cNvPr id="993" name="Google Shape;993;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4" name="Google Shape;994;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7"/>
        <p:cNvGrpSpPr/>
        <p:nvPr/>
      </p:nvGrpSpPr>
      <p:grpSpPr>
        <a:xfrm>
          <a:off x="0" y="0"/>
          <a:ext cx="0" cy="0"/>
          <a:chOff x="0" y="0"/>
          <a:chExt cx="0" cy="0"/>
        </a:xfrm>
      </p:grpSpPr>
      <p:sp>
        <p:nvSpPr>
          <p:cNvPr id="1008" name="Google Shape;1008;g4c8fde241f_4_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9" name="Google Shape;1009;g4c8fde241f_4_7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0" name="Google Shape;1010;g4c8fde241f_4_7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73</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
        <p:cNvGrpSpPr/>
        <p:nvPr/>
      </p:nvGrpSpPr>
      <p:grpSpPr>
        <a:xfrm>
          <a:off x="0" y="0"/>
          <a:ext cx="0" cy="0"/>
          <a:chOff x="0" y="0"/>
          <a:chExt cx="0" cy="0"/>
        </a:xfrm>
      </p:grpSpPr>
      <p:sp>
        <p:nvSpPr>
          <p:cNvPr id="1024" name="Google Shape;1024;p4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5" name="Google Shape;1025;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4bae7cd605_1_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g4bae7cd605_1_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g4bae7cd605_1_3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4bae7cd605_1_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g4bae7cd605_1_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 name="Google Shape;165;g4bae7cd605_1_4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4bae7cd605_1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 name="Google Shape;173;g4bae7cd605_1_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cap="none" dirty="0">
                <a:solidFill>
                  <a:schemeClr val="dk1"/>
                </a:solidFill>
                <a:effectLst/>
                <a:latin typeface="Calibri"/>
                <a:ea typeface="Calibri"/>
                <a:cs typeface="Calibri"/>
                <a:sym typeface="Calibri"/>
                <a:hlinkClick r:id="rId3"/>
              </a:rPr>
              <a:t>a CBRE report Food in Demand: Consumers predicts</a:t>
            </a:r>
            <a:r>
              <a:rPr lang="en-US" sz="1200" b="0" i="0" u="none" strike="noStrike" cap="none" dirty="0">
                <a:solidFill>
                  <a:schemeClr val="dk1"/>
                </a:solidFill>
                <a:effectLst/>
                <a:latin typeface="Calibri"/>
                <a:ea typeface="Calibri"/>
                <a:cs typeface="Calibri"/>
                <a:sym typeface="Calibri"/>
              </a:rPr>
              <a:t>.</a:t>
            </a:r>
            <a:endParaRPr dirty="0"/>
          </a:p>
        </p:txBody>
      </p:sp>
      <p:sp>
        <p:nvSpPr>
          <p:cNvPr id="174" name="Google Shape;174;g4bae7cd605_1_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s://www.cbre.us/research-and-reports/US-Food-in-Demand-Series-Consumers-April-2019"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7.tiff"/><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hyperlink" Target="https://www.federalreserve.gov/econresdata/2016-economic-well-being-of-us-households-in-2015-education-debt-student-loans.htm"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hyperlink" Target="https://www.agencyascend.com/blog/millennial-consumer-how-they-shop-why-they-buy"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www.bazaarvoice.com/robo/"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jpg"/></Relationships>
</file>

<file path=ppt/slides/_rels/slide2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3.xml.rels><?xml version="1.0" encoding="UTF-8" standalone="yes"?>
<Relationships xmlns="http://schemas.openxmlformats.org/package/2006/relationships"><Relationship Id="rId8" Type="http://schemas.openxmlformats.org/officeDocument/2006/relationships/image" Target="../media/image9.jp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jpg"/><Relationship Id="rId12"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jpg"/><Relationship Id="rId11" Type="http://schemas.openxmlformats.org/officeDocument/2006/relationships/image" Target="../media/image12.png"/><Relationship Id="rId5" Type="http://schemas.openxmlformats.org/officeDocument/2006/relationships/image" Target="../media/image6.jpg"/><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5.jpg"/><Relationship Id="rId9" Type="http://schemas.openxmlformats.org/officeDocument/2006/relationships/image" Target="../media/image10.jpg"/><Relationship Id="rId1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1.tiff"/><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32.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2.png"/></Relationships>
</file>

<file path=ppt/slides/_rels/slide33.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67.jpg"/><Relationship Id="rId5" Type="http://schemas.openxmlformats.org/officeDocument/2006/relationships/image" Target="../media/image66.tiff"/><Relationship Id="rId4" Type="http://schemas.openxmlformats.org/officeDocument/2006/relationships/image" Target="../media/image62.png"/></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3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37.xml.rels><?xml version="1.0" encoding="UTF-8" standalone="yes"?>
<Relationships xmlns="http://schemas.openxmlformats.org/package/2006/relationships"><Relationship Id="rId3" Type="http://schemas.openxmlformats.org/officeDocument/2006/relationships/hyperlink" Target="https://www.emarketer.com/content/mobile-time-spent-2018"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71.jpg"/></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3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69.png"/></Relationships>
</file>

<file path=ppt/slides/_rels/slide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www.hubspot.com/marketing-statistics?__hstc=191390709.7b5f154e3ba29e80914648c6dd3382b4.1547213553378.1547213553378.1547222305686.2&amp;__hssc=191390709.1.1547222305686&amp;__hsfp=3272383894"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76.jpg"/></Relationships>
</file>

<file path=ppt/slides/_rels/slide4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7.png"/></Relationships>
</file>

<file path=ppt/slides/_rels/slide43.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www.theguardian.com/small-business-network/2014/jan/14/video-content-marketing-media-online"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45.xml.rels><?xml version="1.0" encoding="UTF-8" standalone="yes"?>
<Relationships xmlns="http://schemas.openxmlformats.org/package/2006/relationships"><Relationship Id="rId3" Type="http://schemas.openxmlformats.org/officeDocument/2006/relationships/hyperlink" Target="https://twitter.com/intent/tweet?url=http%3A%2F%2Fwww.forbes.com%2Fsites%2Ftjmccue%2F2018%2F06%2F22%2Fvideo-marketing-2018-trends-continues-to-explode-as-the-way-to-reach-customers%2F&amp;text=Did%20you%20know%20that%20the%20average%20user%20spends%2088%25%20more%20time%20on%20a%20website%20with%20video%3F%20Consider%20video%20in%20your%20marketing."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80.jpg"/><Relationship Id="rId4" Type="http://schemas.openxmlformats.org/officeDocument/2006/relationships/hyperlink" Target="https://twitter.com/intent/tweet?url=http%3A%2F%2Fwww.forbes.com%2Fsites%2Ftjmccue%2F2018%2F06%2F22%2Fvideo-marketing-2018-trends-continues-to-explode-as-the-way-to-reach-customers%2F&amp;text=Viewers%20retain%2095%25%20of%20a%20message%20when%20they%20watch%20it%20in%20a%20video%20compared%20to%2010%25%20when%20reading%20it%20in%20text%3F"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69.png"/></Relationships>
</file>

<file path=ppt/slides/_rels/slide47.xml.rels><?xml version="1.0" encoding="UTF-8" standalone="yes"?>
<Relationships xmlns="http://schemas.openxmlformats.org/package/2006/relationships"><Relationship Id="rId2" Type="http://schemas.openxmlformats.org/officeDocument/2006/relationships/image" Target="../media/image82.tif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85.jpg"/><Relationship Id="rId5" Type="http://schemas.openxmlformats.org/officeDocument/2006/relationships/image" Target="../media/image84.jpg"/><Relationship Id="rId4" Type="http://schemas.openxmlformats.org/officeDocument/2006/relationships/image" Target="../media/image73.png"/></Relationships>
</file>

<file path=ppt/slides/_rels/slide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87.png"/></Relationships>
</file>

<file path=ppt/slides/_rels/slide5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94.png"/></Relationships>
</file>

<file path=ppt/slides/_rels/slide5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6.xml"/><Relationship Id="rId1" Type="http://schemas.openxmlformats.org/officeDocument/2006/relationships/slideLayout" Target="../slideLayouts/slideLayout3.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59.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102.jpeg"/></Relationships>
</file>

<file path=ppt/slides/_rels/slide6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104.jpg"/></Relationships>
</file>

<file path=ppt/slides/_rels/slide6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8.jpg"/><Relationship Id="rId1" Type="http://schemas.openxmlformats.org/officeDocument/2006/relationships/slideLayout" Target="../slideLayouts/slideLayout2.xml"/><Relationship Id="rId4" Type="http://schemas.openxmlformats.org/officeDocument/2006/relationships/image" Target="../media/image109.jpg"/></Relationships>
</file>

<file path=ppt/slides/_rels/slide6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110.jpeg"/></Relationships>
</file>

<file path=ppt/slides/_rels/slide68.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image" Target="../media/image101.png"/><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69.xml.rels><?xml version="1.0" encoding="UTF-8" standalone="yes"?>
<Relationships xmlns="http://schemas.openxmlformats.org/package/2006/relationships"><Relationship Id="rId3" Type="http://schemas.openxmlformats.org/officeDocument/2006/relationships/hyperlink" Target="http://www.business2community.com/social-selling/favorite-employee-advocacy-statistics-01193266#fzrSRVVLz6oE7BKR.97" TargetMode="External"/><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image" Target="../media/image101.png"/><Relationship Id="rId4" Type="http://schemas.openxmlformats.org/officeDocument/2006/relationships/hyperlink" Target="http://www.findandconvert.com/b2b-digital-marketing-services/marketing/technology/social-selling-tool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114.jpeg"/></Relationships>
</file>

<file path=ppt/slides/_rels/slide71.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8" Type="http://schemas.openxmlformats.org/officeDocument/2006/relationships/hyperlink" Target="https://adespresso.com/blog/marketing-to-millennials/" TargetMode="External"/><Relationship Id="rId13" Type="http://schemas.openxmlformats.org/officeDocument/2006/relationships/hyperlink" Target="https://www.breakthrubev.com/news/2018-millennial-trends" TargetMode="External"/><Relationship Id="rId3" Type="http://schemas.openxmlformats.org/officeDocument/2006/relationships/hyperlink" Target="https://expandedramblings.com/index.php/youtube-statistics/" TargetMode="External"/><Relationship Id="rId7" Type="http://schemas.openxmlformats.org/officeDocument/2006/relationships/hyperlink" Target="https://www.youtube.com/yt/about/press/" TargetMode="External"/><Relationship Id="rId12" Type="http://schemas.openxmlformats.org/officeDocument/2006/relationships/hyperlink" Target="https://www.restaurantdive.com/news/millennials-to-be-the-biggest-food-and-beverage-spenders-in-10-years/552877/" TargetMode="External"/><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hyperlink" Target="https://www.omnicoreagency.com/twitter-statistics/" TargetMode="External"/><Relationship Id="rId11" Type="http://schemas.openxmlformats.org/officeDocument/2006/relationships/hyperlink" Target="https://www.betterteam.com/social-recruiting-tips" TargetMode="External"/><Relationship Id="rId5" Type="http://schemas.openxmlformats.org/officeDocument/2006/relationships/hyperlink" Target="https://www.omnicoreagency.com/instagram-statistics/" TargetMode="External"/><Relationship Id="rId15" Type="http://schemas.openxmlformats.org/officeDocument/2006/relationships/hyperlink" Target="https://www.prophet.com/thinking/2014/10/relationship-economics-linkedin/" TargetMode="External"/><Relationship Id="rId10" Type="http://schemas.openxmlformats.org/officeDocument/2006/relationships/hyperlink" Target="https://www.impactbnd.com/blog/blogging-statistics-to-boost-your-strategy" TargetMode="External"/><Relationship Id="rId4" Type="http://schemas.openxmlformats.org/officeDocument/2006/relationships/hyperlink" Target="https://www.statista.com/statistics/266879/facebook-users-in-the-us-by-gender/" TargetMode="External"/><Relationship Id="rId9" Type="http://schemas.openxmlformats.org/officeDocument/2006/relationships/hyperlink" Target="https://www.cnbc.com/2017/06/14/heres-how-much-the-average-american-in-their-20s-has-in-student-debt.html" TargetMode="External"/><Relationship Id="rId14" Type="http://schemas.openxmlformats.org/officeDocument/2006/relationships/hyperlink" Target="https://www.huffingtonpost.ca/timi-gustafson/younger-consumers-are-mor_b_14290774.htm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12" name="Google Shape;97;p14" descr="paint.png">
            <a:extLst>
              <a:ext uri="{FF2B5EF4-FFF2-40B4-BE49-F238E27FC236}">
                <a16:creationId xmlns:a16="http://schemas.microsoft.com/office/drawing/2014/main" id="{168AFC52-EE41-DA42-A2D4-6209E5E74A75}"/>
              </a:ext>
            </a:extLst>
          </p:cNvPr>
          <p:cNvPicPr preferRelativeResize="0"/>
          <p:nvPr/>
        </p:nvPicPr>
        <p:blipFill rotWithShape="1">
          <a:blip r:embed="rId3">
            <a:alphaModFix/>
          </a:blip>
          <a:srcRect l="22970" t="25275" b="38404"/>
          <a:stretch/>
        </p:blipFill>
        <p:spPr>
          <a:xfrm>
            <a:off x="209247" y="3734577"/>
            <a:ext cx="12406499" cy="1258614"/>
          </a:xfrm>
          <a:prstGeom prst="rect">
            <a:avLst/>
          </a:prstGeom>
          <a:noFill/>
          <a:ln>
            <a:noFill/>
          </a:ln>
        </p:spPr>
      </p:pic>
      <p:sp>
        <p:nvSpPr>
          <p:cNvPr id="89" name="Google Shape;89;p13"/>
          <p:cNvSpPr txBox="1"/>
          <p:nvPr/>
        </p:nvSpPr>
        <p:spPr>
          <a:xfrm>
            <a:off x="3352049" y="5232143"/>
            <a:ext cx="5487900" cy="255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dirty="0">
                <a:latin typeface="Lobster"/>
                <a:ea typeface="Lobster"/>
                <a:cs typeface="Lobster"/>
                <a:sym typeface="Lobster"/>
              </a:rPr>
              <a:t>By:</a:t>
            </a:r>
            <a:r>
              <a:rPr lang="en-US" sz="1800" dirty="0">
                <a:latin typeface="Avenir"/>
                <a:ea typeface="Avenir"/>
                <a:cs typeface="Avenir"/>
                <a:sym typeface="Avenir"/>
              </a:rPr>
              <a:t> Chelsea </a:t>
            </a:r>
            <a:r>
              <a:rPr lang="en-US" sz="1800" dirty="0" err="1">
                <a:latin typeface="Avenir"/>
                <a:ea typeface="Avenir"/>
                <a:cs typeface="Avenir"/>
                <a:sym typeface="Avenir"/>
              </a:rPr>
              <a:t>Krost</a:t>
            </a:r>
            <a:r>
              <a:rPr lang="en-US" sz="1800" dirty="0">
                <a:latin typeface="Avenir"/>
                <a:ea typeface="Avenir"/>
                <a:cs typeface="Avenir"/>
                <a:sym typeface="Avenir"/>
              </a:rPr>
              <a:t> </a:t>
            </a:r>
            <a:endParaRPr sz="1800" dirty="0">
              <a:latin typeface="Avenir"/>
              <a:ea typeface="Avenir"/>
              <a:cs typeface="Avenir"/>
              <a:sym typeface="Avenir"/>
            </a:endParaRPr>
          </a:p>
          <a:p>
            <a:pPr marL="0" lvl="0" indent="0" algn="ctr" rtl="0">
              <a:spcBef>
                <a:spcPts val="0"/>
              </a:spcBef>
              <a:spcAft>
                <a:spcPts val="0"/>
              </a:spcAft>
              <a:buNone/>
            </a:pPr>
            <a:r>
              <a:rPr lang="en-US" sz="1800" dirty="0">
                <a:latin typeface="Avenir"/>
                <a:ea typeface="Avenir"/>
                <a:cs typeface="Avenir"/>
                <a:sym typeface="Avenir"/>
              </a:rPr>
              <a:t>Millennial Expert </a:t>
            </a:r>
            <a:r>
              <a:rPr lang="en-US" sz="1800" dirty="0">
                <a:latin typeface="Lobster"/>
                <a:ea typeface="Lobster"/>
                <a:cs typeface="Lobster"/>
                <a:sym typeface="Lobster"/>
              </a:rPr>
              <a:t>&amp;</a:t>
            </a:r>
            <a:r>
              <a:rPr lang="en-US" sz="1800" dirty="0">
                <a:latin typeface="Avenir"/>
                <a:ea typeface="Avenir"/>
                <a:cs typeface="Avenir"/>
                <a:sym typeface="Avenir"/>
              </a:rPr>
              <a:t> Marketing Strategist </a:t>
            </a:r>
            <a:endParaRPr sz="1800" dirty="0">
              <a:latin typeface="Avenir"/>
              <a:ea typeface="Avenir"/>
              <a:cs typeface="Avenir"/>
              <a:sym typeface="Avenir"/>
            </a:endParaRPr>
          </a:p>
        </p:txBody>
      </p:sp>
      <p:sp>
        <p:nvSpPr>
          <p:cNvPr id="90" name="Google Shape;90;p13"/>
          <p:cNvSpPr/>
          <p:nvPr/>
        </p:nvSpPr>
        <p:spPr>
          <a:xfrm>
            <a:off x="209247" y="192221"/>
            <a:ext cx="11773505" cy="6473558"/>
          </a:xfrm>
          <a:prstGeom prst="rect">
            <a:avLst/>
          </a:prstGeom>
          <a:noFill/>
          <a:ln w="38100" cap="flat" cmpd="sng">
            <a:solidFill>
              <a:srgbClr val="00BEB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Rectangle 1">
            <a:extLst>
              <a:ext uri="{FF2B5EF4-FFF2-40B4-BE49-F238E27FC236}">
                <a16:creationId xmlns:a16="http://schemas.microsoft.com/office/drawing/2014/main" id="{229BB137-CBDB-0D4F-91A0-686A2030F1FB}"/>
              </a:ext>
            </a:extLst>
          </p:cNvPr>
          <p:cNvSpPr/>
          <p:nvPr/>
        </p:nvSpPr>
        <p:spPr>
          <a:xfrm>
            <a:off x="2565089" y="3932997"/>
            <a:ext cx="7348346" cy="861774"/>
          </a:xfrm>
          <a:prstGeom prst="rect">
            <a:avLst/>
          </a:prstGeom>
        </p:spPr>
        <p:txBody>
          <a:bodyPr wrap="square">
            <a:spAutoFit/>
          </a:bodyPr>
          <a:lstStyle/>
          <a:p>
            <a:pPr algn="ctr"/>
            <a:r>
              <a:rPr lang="en-US" sz="2500" b="1" dirty="0">
                <a:latin typeface="Avenir Book" panose="02000503020000020003" pitchFamily="2" charset="0"/>
              </a:rPr>
              <a:t>“Millennial Consumer Behavior and </a:t>
            </a:r>
          </a:p>
          <a:p>
            <a:pPr algn="ctr"/>
            <a:r>
              <a:rPr lang="en-US" sz="2500" b="1" dirty="0">
                <a:latin typeface="Avenir Book" panose="02000503020000020003" pitchFamily="2" charset="0"/>
              </a:rPr>
              <a:t>Millennial Retention in the Workplace”</a:t>
            </a:r>
          </a:p>
        </p:txBody>
      </p:sp>
      <p:sp>
        <p:nvSpPr>
          <p:cNvPr id="5" name="TextBox 4">
            <a:extLst>
              <a:ext uri="{FF2B5EF4-FFF2-40B4-BE49-F238E27FC236}">
                <a16:creationId xmlns:a16="http://schemas.microsoft.com/office/drawing/2014/main" id="{25B88DEA-A92E-BB45-AC80-F211E07BB548}"/>
              </a:ext>
            </a:extLst>
          </p:cNvPr>
          <p:cNvSpPr txBox="1"/>
          <p:nvPr/>
        </p:nvSpPr>
        <p:spPr>
          <a:xfrm>
            <a:off x="2983105" y="3001991"/>
            <a:ext cx="6735337" cy="338554"/>
          </a:xfrm>
          <a:prstGeom prst="rect">
            <a:avLst/>
          </a:prstGeom>
          <a:noFill/>
        </p:spPr>
        <p:txBody>
          <a:bodyPr wrap="square" rtlCol="0">
            <a:spAutoFit/>
          </a:bodyPr>
          <a:lstStyle/>
          <a:p>
            <a:r>
              <a:rPr lang="en-US" sz="1600" b="1" dirty="0">
                <a:solidFill>
                  <a:srgbClr val="621148"/>
                </a:solidFill>
                <a:latin typeface="Avenir Book" panose="02000503020000020003" pitchFamily="2" charset="0"/>
              </a:rPr>
              <a:t>2019 Council for Leadership Development Leadership Skills Conference</a:t>
            </a:r>
          </a:p>
        </p:txBody>
      </p:sp>
      <p:pic>
        <p:nvPicPr>
          <p:cNvPr id="9" name="Picture 8">
            <a:extLst>
              <a:ext uri="{FF2B5EF4-FFF2-40B4-BE49-F238E27FC236}">
                <a16:creationId xmlns:a16="http://schemas.microsoft.com/office/drawing/2014/main" id="{FB0E2DDE-A4AE-274B-9A99-4224C75D3667}"/>
              </a:ext>
            </a:extLst>
          </p:cNvPr>
          <p:cNvPicPr>
            <a:picLocks noChangeAspect="1"/>
          </p:cNvPicPr>
          <p:nvPr/>
        </p:nvPicPr>
        <p:blipFill>
          <a:blip r:embed="rId4"/>
          <a:stretch>
            <a:fillRect/>
          </a:stretch>
        </p:blipFill>
        <p:spPr>
          <a:xfrm>
            <a:off x="3177067" y="660410"/>
            <a:ext cx="5546431" cy="239306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9" name="Freeform 3">
            <a:extLst>
              <a:ext uri="{FF2B5EF4-FFF2-40B4-BE49-F238E27FC236}">
                <a16:creationId xmlns:a16="http://schemas.microsoft.com/office/drawing/2014/main" id="{1A33558F-8EA3-5B42-9822-A188DCB4F327}"/>
              </a:ext>
            </a:extLst>
          </p:cNvPr>
          <p:cNvSpPr/>
          <p:nvPr/>
        </p:nvSpPr>
        <p:spPr>
          <a:xfrm>
            <a:off x="5325437" y="0"/>
            <a:ext cx="6812725" cy="6858000"/>
          </a:xfrm>
          <a:custGeom>
            <a:avLst/>
            <a:gdLst>
              <a:gd name="connsiteX0" fmla="*/ 0 w 3268116"/>
              <a:gd name="connsiteY0" fmla="*/ 0 h 5144785"/>
              <a:gd name="connsiteX1" fmla="*/ 3268116 w 3268116"/>
              <a:gd name="connsiteY1" fmla="*/ 0 h 5144785"/>
              <a:gd name="connsiteX2" fmla="*/ 3268116 w 3268116"/>
              <a:gd name="connsiteY2" fmla="*/ 5144785 h 5144785"/>
              <a:gd name="connsiteX3" fmla="*/ 0 w 3268116"/>
              <a:gd name="connsiteY3" fmla="*/ 5144785 h 5144785"/>
              <a:gd name="connsiteX4" fmla="*/ 0 w 3268116"/>
              <a:gd name="connsiteY4" fmla="*/ 0 h 5144785"/>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268116" h="5144785">
                <a:moveTo>
                  <a:pt x="0" y="0"/>
                </a:moveTo>
                <a:lnTo>
                  <a:pt x="3268116" y="0"/>
                </a:lnTo>
                <a:lnTo>
                  <a:pt x="3268116" y="5144785"/>
                </a:lnTo>
                <a:lnTo>
                  <a:pt x="0" y="5144785"/>
                </a:lnTo>
                <a:lnTo>
                  <a:pt x="0" y="0"/>
                </a:lnTo>
              </a:path>
            </a:pathLst>
          </a:custGeom>
          <a:solidFill>
            <a:srgbClr val="00000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Freeform 3">
            <a:extLst>
              <a:ext uri="{FF2B5EF4-FFF2-40B4-BE49-F238E27FC236}">
                <a16:creationId xmlns:a16="http://schemas.microsoft.com/office/drawing/2014/main" id="{4DBCE42C-3998-E748-91B8-D502036A8EF5}"/>
              </a:ext>
            </a:extLst>
          </p:cNvPr>
          <p:cNvSpPr/>
          <p:nvPr/>
        </p:nvSpPr>
        <p:spPr>
          <a:xfrm>
            <a:off x="5325437" y="0"/>
            <a:ext cx="6812725" cy="6858000"/>
          </a:xfrm>
          <a:custGeom>
            <a:avLst/>
            <a:gdLst>
              <a:gd name="connsiteX0" fmla="*/ 0 w 3268116"/>
              <a:gd name="connsiteY0" fmla="*/ 0 h 5144785"/>
              <a:gd name="connsiteX1" fmla="*/ 3268116 w 3268116"/>
              <a:gd name="connsiteY1" fmla="*/ 0 h 5144785"/>
              <a:gd name="connsiteX2" fmla="*/ 3268116 w 3268116"/>
              <a:gd name="connsiteY2" fmla="*/ 5144785 h 5144785"/>
              <a:gd name="connsiteX3" fmla="*/ 0 w 3268116"/>
              <a:gd name="connsiteY3" fmla="*/ 5144785 h 5144785"/>
              <a:gd name="connsiteX4" fmla="*/ 0 w 3268116"/>
              <a:gd name="connsiteY4" fmla="*/ 0 h 5144785"/>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268116" h="5144785">
                <a:moveTo>
                  <a:pt x="0" y="0"/>
                </a:moveTo>
                <a:lnTo>
                  <a:pt x="3268116" y="0"/>
                </a:lnTo>
                <a:lnTo>
                  <a:pt x="3268116" y="5144785"/>
                </a:lnTo>
                <a:lnTo>
                  <a:pt x="0" y="5144785"/>
                </a:lnTo>
                <a:lnTo>
                  <a:pt x="0" y="0"/>
                </a:lnTo>
              </a:path>
            </a:pathLst>
          </a:custGeom>
          <a:solidFill>
            <a:srgbClr val="00000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6" name="Google Shape;176;p21"/>
          <p:cNvSpPr/>
          <p:nvPr/>
        </p:nvSpPr>
        <p:spPr>
          <a:xfrm>
            <a:off x="616989" y="2724429"/>
            <a:ext cx="4189457" cy="3028500"/>
          </a:xfrm>
          <a:prstGeom prst="rect">
            <a:avLst/>
          </a:prstGeom>
          <a:noFill/>
          <a:ln>
            <a:noFill/>
          </a:ln>
        </p:spPr>
        <p:txBody>
          <a:bodyPr spcFirstLastPara="1" wrap="square" lIns="91425" tIns="45700" rIns="91425" bIns="45700" anchor="t" anchorCtr="0">
            <a:noAutofit/>
          </a:bodyPr>
          <a:lstStyle/>
          <a:p>
            <a:pPr marL="0" lvl="0" indent="0" algn="ctr" rtl="0">
              <a:lnSpc>
                <a:spcPct val="80000"/>
              </a:lnSpc>
              <a:spcBef>
                <a:spcPts val="0"/>
              </a:spcBef>
              <a:spcAft>
                <a:spcPts val="0"/>
              </a:spcAft>
              <a:buClr>
                <a:srgbClr val="000000"/>
              </a:buClr>
              <a:buSzPts val="1100"/>
              <a:buFont typeface="Arial"/>
              <a:buNone/>
            </a:pPr>
            <a:endParaRPr sz="2500" dirty="0">
              <a:solidFill>
                <a:srgbClr val="262626"/>
              </a:solidFill>
              <a:latin typeface="Avenir"/>
              <a:ea typeface="Avenir"/>
              <a:cs typeface="Avenir"/>
              <a:sym typeface="Avenir"/>
            </a:endParaRPr>
          </a:p>
          <a:p>
            <a:pPr algn="ctr">
              <a:lnSpc>
                <a:spcPct val="150000"/>
              </a:lnSpc>
            </a:pPr>
            <a:r>
              <a:rPr lang="en-US" sz="2500" dirty="0">
                <a:latin typeface="Avenir Book" panose="02000503020000020003" pitchFamily="2" charset="0"/>
              </a:rPr>
              <a:t>Millennials will become the biggest spenders in </a:t>
            </a:r>
          </a:p>
          <a:p>
            <a:pPr algn="ctr">
              <a:lnSpc>
                <a:spcPct val="150000"/>
              </a:lnSpc>
            </a:pPr>
            <a:r>
              <a:rPr lang="en-US" sz="2500" dirty="0">
                <a:latin typeface="Avenir Book" panose="02000503020000020003" pitchFamily="2" charset="0"/>
              </a:rPr>
              <a:t>Food &amp; Beverage within </a:t>
            </a:r>
          </a:p>
          <a:p>
            <a:pPr algn="ctr">
              <a:lnSpc>
                <a:spcPct val="150000"/>
              </a:lnSpc>
            </a:pPr>
            <a:r>
              <a:rPr lang="en-US" sz="2500" dirty="0">
                <a:latin typeface="Avenir Book" panose="02000503020000020003" pitchFamily="2" charset="0"/>
              </a:rPr>
              <a:t>the next 10 years</a:t>
            </a:r>
          </a:p>
          <a:p>
            <a:pPr algn="ctr">
              <a:lnSpc>
                <a:spcPct val="150000"/>
              </a:lnSpc>
            </a:pPr>
            <a:r>
              <a:rPr lang="en-US" sz="1000" dirty="0">
                <a:hlinkClick r:id="rId3"/>
              </a:rPr>
              <a:t>CBRE</a:t>
            </a:r>
            <a:r>
              <a:rPr lang="en-US" sz="1000" dirty="0"/>
              <a:t> Report</a:t>
            </a:r>
          </a:p>
          <a:p>
            <a:pPr algn="ctr">
              <a:lnSpc>
                <a:spcPct val="150000"/>
              </a:lnSpc>
            </a:pPr>
            <a:endParaRPr lang="en-US" sz="2500" dirty="0">
              <a:latin typeface="Avenir Book" panose="02000503020000020003" pitchFamily="2" charset="0"/>
            </a:endParaRPr>
          </a:p>
          <a:p>
            <a:pPr marL="457200" lvl="0" indent="0" algn="ctr" rtl="0">
              <a:lnSpc>
                <a:spcPct val="80000"/>
              </a:lnSpc>
              <a:spcBef>
                <a:spcPts val="0"/>
              </a:spcBef>
              <a:spcAft>
                <a:spcPts val="0"/>
              </a:spcAft>
              <a:buNone/>
            </a:pPr>
            <a:endParaRPr sz="2500" dirty="0">
              <a:solidFill>
                <a:srgbClr val="262626"/>
              </a:solidFill>
              <a:latin typeface="Avenir"/>
              <a:ea typeface="Avenir"/>
              <a:cs typeface="Avenir"/>
              <a:sym typeface="Avenir"/>
            </a:endParaRPr>
          </a:p>
          <a:p>
            <a:pPr marL="457200" lvl="0" indent="0" algn="ctr" rtl="0">
              <a:lnSpc>
                <a:spcPct val="80000"/>
              </a:lnSpc>
              <a:spcBef>
                <a:spcPts val="0"/>
              </a:spcBef>
              <a:spcAft>
                <a:spcPts val="0"/>
              </a:spcAft>
              <a:buClr>
                <a:srgbClr val="000000"/>
              </a:buClr>
              <a:buSzPts val="1100"/>
              <a:buFont typeface="Arial"/>
              <a:buNone/>
            </a:pPr>
            <a:endParaRPr sz="2500" dirty="0">
              <a:solidFill>
                <a:srgbClr val="262626"/>
              </a:solidFill>
              <a:latin typeface="Avenir"/>
              <a:ea typeface="Avenir"/>
              <a:cs typeface="Avenir"/>
              <a:sym typeface="Avenir"/>
            </a:endParaRPr>
          </a:p>
        </p:txBody>
      </p:sp>
      <p:sp>
        <p:nvSpPr>
          <p:cNvPr id="177" name="Google Shape;177;p21"/>
          <p:cNvSpPr/>
          <p:nvPr/>
        </p:nvSpPr>
        <p:spPr>
          <a:xfrm>
            <a:off x="16183" y="2002064"/>
            <a:ext cx="5547300" cy="66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733" b="1" i="0" u="none" strike="noStrike" cap="none" dirty="0">
                <a:solidFill>
                  <a:srgbClr val="262626"/>
                </a:solidFill>
                <a:latin typeface="Avenir"/>
                <a:ea typeface="Avenir"/>
                <a:cs typeface="Avenir"/>
                <a:sym typeface="Avenir"/>
              </a:rPr>
              <a:t>Who Are </a:t>
            </a:r>
            <a:r>
              <a:rPr lang="en-US" sz="3733" b="1" i="0" u="none" strike="noStrike" cap="none" dirty="0">
                <a:solidFill>
                  <a:srgbClr val="00BEBE"/>
                </a:solidFill>
                <a:latin typeface="Avenir"/>
                <a:ea typeface="Avenir"/>
                <a:cs typeface="Avenir"/>
                <a:sym typeface="Avenir"/>
              </a:rPr>
              <a:t>Millennials</a:t>
            </a:r>
            <a:endParaRPr dirty="0">
              <a:solidFill>
                <a:srgbClr val="00BEBE"/>
              </a:solidFill>
            </a:endParaRPr>
          </a:p>
        </p:txBody>
      </p:sp>
      <p:sp>
        <p:nvSpPr>
          <p:cNvPr id="178" name="Google Shape;178;p21"/>
          <p:cNvSpPr/>
          <p:nvPr/>
        </p:nvSpPr>
        <p:spPr>
          <a:xfrm>
            <a:off x="225919" y="2003975"/>
            <a:ext cx="4889783" cy="793069"/>
          </a:xfrm>
          <a:prstGeom prst="rect">
            <a:avLst/>
          </a:prstGeom>
          <a:noFill/>
          <a:ln w="38100" cap="flat" cmpd="sng">
            <a:solidFill>
              <a:srgbClr val="00BEB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Freeform 3">
            <a:extLst>
              <a:ext uri="{FF2B5EF4-FFF2-40B4-BE49-F238E27FC236}">
                <a16:creationId xmlns:a16="http://schemas.microsoft.com/office/drawing/2014/main" id="{2AE4176F-C258-9C42-928E-ACE142F77FA5}"/>
              </a:ext>
            </a:extLst>
          </p:cNvPr>
          <p:cNvSpPr/>
          <p:nvPr/>
        </p:nvSpPr>
        <p:spPr>
          <a:xfrm>
            <a:off x="5379275" y="0"/>
            <a:ext cx="6812725" cy="6858000"/>
          </a:xfrm>
          <a:custGeom>
            <a:avLst/>
            <a:gdLst>
              <a:gd name="connsiteX0" fmla="*/ 0 w 3268116"/>
              <a:gd name="connsiteY0" fmla="*/ 0 h 5144785"/>
              <a:gd name="connsiteX1" fmla="*/ 3268116 w 3268116"/>
              <a:gd name="connsiteY1" fmla="*/ 0 h 5144785"/>
              <a:gd name="connsiteX2" fmla="*/ 3268116 w 3268116"/>
              <a:gd name="connsiteY2" fmla="*/ 5144785 h 5144785"/>
              <a:gd name="connsiteX3" fmla="*/ 0 w 3268116"/>
              <a:gd name="connsiteY3" fmla="*/ 5144785 h 5144785"/>
              <a:gd name="connsiteX4" fmla="*/ 0 w 3268116"/>
              <a:gd name="connsiteY4" fmla="*/ 0 h 5144785"/>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268116" h="5144785">
                <a:moveTo>
                  <a:pt x="0" y="0"/>
                </a:moveTo>
                <a:lnTo>
                  <a:pt x="3268116" y="0"/>
                </a:lnTo>
                <a:lnTo>
                  <a:pt x="3268116" y="5144785"/>
                </a:lnTo>
                <a:lnTo>
                  <a:pt x="0" y="5144785"/>
                </a:lnTo>
                <a:lnTo>
                  <a:pt x="0" y="0"/>
                </a:lnTo>
              </a:path>
            </a:pathLst>
          </a:custGeom>
          <a:solidFill>
            <a:srgbClr val="00000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0" name="Google Shape;180;p21" descr="Image result for gender neutral sign"/>
          <p:cNvPicPr preferRelativeResize="0"/>
          <p:nvPr/>
        </p:nvPicPr>
        <p:blipFill>
          <a:blip r:embed="rId4">
            <a:alphaModFix/>
          </a:blip>
          <a:stretch>
            <a:fillRect/>
          </a:stretch>
        </p:blipFill>
        <p:spPr>
          <a:xfrm>
            <a:off x="5575515" y="2001350"/>
            <a:ext cx="1847550" cy="1847550"/>
          </a:xfrm>
          <a:prstGeom prst="rect">
            <a:avLst/>
          </a:prstGeom>
          <a:noFill/>
          <a:ln>
            <a:noFill/>
          </a:ln>
        </p:spPr>
      </p:pic>
      <p:pic>
        <p:nvPicPr>
          <p:cNvPr id="2" name="Picture 1">
            <a:extLst>
              <a:ext uri="{FF2B5EF4-FFF2-40B4-BE49-F238E27FC236}">
                <a16:creationId xmlns:a16="http://schemas.microsoft.com/office/drawing/2014/main" id="{8729E4DD-3665-534C-9CD2-D0DA42D1D7FE}"/>
              </a:ext>
            </a:extLst>
          </p:cNvPr>
          <p:cNvPicPr>
            <a:picLocks noChangeAspect="1"/>
          </p:cNvPicPr>
          <p:nvPr/>
        </p:nvPicPr>
        <p:blipFill>
          <a:blip r:embed="rId5"/>
          <a:stretch>
            <a:fillRect/>
          </a:stretch>
        </p:blipFill>
        <p:spPr>
          <a:xfrm>
            <a:off x="5812584" y="1938980"/>
            <a:ext cx="5946106" cy="3342798"/>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pic>
        <p:nvPicPr>
          <p:cNvPr id="186" name="Google Shape;186;p22"/>
          <p:cNvPicPr preferRelativeResize="0">
            <a:picLocks noGrp="1"/>
          </p:cNvPicPr>
          <p:nvPr>
            <p:ph type="body" idx="1"/>
          </p:nvPr>
        </p:nvPicPr>
        <p:blipFill rotWithShape="1">
          <a:blip r:embed="rId3">
            <a:alphaModFix/>
          </a:blip>
          <a:srcRect/>
          <a:stretch/>
        </p:blipFill>
        <p:spPr>
          <a:xfrm>
            <a:off x="1955800" y="267631"/>
            <a:ext cx="8280400" cy="659036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9" name="Freeform 3">
            <a:extLst>
              <a:ext uri="{FF2B5EF4-FFF2-40B4-BE49-F238E27FC236}">
                <a16:creationId xmlns:a16="http://schemas.microsoft.com/office/drawing/2014/main" id="{0449F0D1-3585-D147-B735-6F1C7FA90F08}"/>
              </a:ext>
            </a:extLst>
          </p:cNvPr>
          <p:cNvSpPr/>
          <p:nvPr/>
        </p:nvSpPr>
        <p:spPr>
          <a:xfrm>
            <a:off x="0" y="16470"/>
            <a:ext cx="12192000" cy="1581898"/>
          </a:xfrm>
          <a:custGeom>
            <a:avLst/>
            <a:gdLst>
              <a:gd name="connsiteX0" fmla="*/ 0 w 3268116"/>
              <a:gd name="connsiteY0" fmla="*/ 0 h 5144785"/>
              <a:gd name="connsiteX1" fmla="*/ 3268116 w 3268116"/>
              <a:gd name="connsiteY1" fmla="*/ 0 h 5144785"/>
              <a:gd name="connsiteX2" fmla="*/ 3268116 w 3268116"/>
              <a:gd name="connsiteY2" fmla="*/ 5144785 h 5144785"/>
              <a:gd name="connsiteX3" fmla="*/ 0 w 3268116"/>
              <a:gd name="connsiteY3" fmla="*/ 5144785 h 5144785"/>
              <a:gd name="connsiteX4" fmla="*/ 0 w 3268116"/>
              <a:gd name="connsiteY4" fmla="*/ 0 h 5144785"/>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268116" h="5144785">
                <a:moveTo>
                  <a:pt x="0" y="0"/>
                </a:moveTo>
                <a:lnTo>
                  <a:pt x="3268116" y="0"/>
                </a:lnTo>
                <a:lnTo>
                  <a:pt x="3268116" y="5144785"/>
                </a:lnTo>
                <a:lnTo>
                  <a:pt x="0" y="5144785"/>
                </a:lnTo>
                <a:lnTo>
                  <a:pt x="0" y="0"/>
                </a:lnTo>
              </a:path>
            </a:pathLst>
          </a:custGeom>
          <a:solidFill>
            <a:srgbClr val="00000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2" name="Google Shape;192;p23"/>
          <p:cNvSpPr txBox="1">
            <a:spLocks noGrp="1"/>
          </p:cNvSpPr>
          <p:nvPr>
            <p:ph type="title"/>
          </p:nvPr>
        </p:nvSpPr>
        <p:spPr>
          <a:xfrm>
            <a:off x="1756049" y="550575"/>
            <a:ext cx="8679900" cy="352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3466"/>
              <a:buFont typeface="Avenir"/>
              <a:buNone/>
            </a:pPr>
            <a:br>
              <a:rPr lang="en-US" sz="3466" dirty="0">
                <a:solidFill>
                  <a:schemeClr val="bg1"/>
                </a:solidFill>
                <a:latin typeface="Avenir"/>
                <a:ea typeface="Avenir"/>
                <a:cs typeface="Avenir"/>
                <a:sym typeface="Avenir"/>
              </a:rPr>
            </a:br>
            <a:r>
              <a:rPr lang="en-US" sz="3700" dirty="0">
                <a:solidFill>
                  <a:schemeClr val="bg1"/>
                </a:solidFill>
                <a:latin typeface="Avenir"/>
                <a:ea typeface="Avenir"/>
                <a:cs typeface="Avenir"/>
                <a:sym typeface="Avenir"/>
              </a:rPr>
              <a:t>Millennial Consumer Spending Power</a:t>
            </a:r>
            <a:br>
              <a:rPr lang="en-US" sz="3466" dirty="0">
                <a:solidFill>
                  <a:schemeClr val="bg1"/>
                </a:solidFill>
                <a:latin typeface="Avenir"/>
                <a:ea typeface="Avenir"/>
                <a:cs typeface="Avenir"/>
                <a:sym typeface="Avenir"/>
              </a:rPr>
            </a:br>
            <a:endParaRPr sz="3466" b="1" cap="none" dirty="0">
              <a:solidFill>
                <a:schemeClr val="bg1"/>
              </a:solidFill>
              <a:latin typeface="Avenir"/>
              <a:ea typeface="Avenir"/>
              <a:cs typeface="Avenir"/>
              <a:sym typeface="Avenir"/>
            </a:endParaRPr>
          </a:p>
        </p:txBody>
      </p:sp>
      <p:pic>
        <p:nvPicPr>
          <p:cNvPr id="193" name="Google Shape;193;p23" descr="Millennial Spending Power.png"/>
          <p:cNvPicPr preferRelativeResize="0"/>
          <p:nvPr/>
        </p:nvPicPr>
        <p:blipFill rotWithShape="1">
          <a:blip r:embed="rId3">
            <a:alphaModFix/>
          </a:blip>
          <a:srcRect/>
          <a:stretch/>
        </p:blipFill>
        <p:spPr>
          <a:xfrm>
            <a:off x="4028487" y="2413000"/>
            <a:ext cx="4226439" cy="3068760"/>
          </a:xfrm>
          <a:prstGeom prst="rect">
            <a:avLst/>
          </a:prstGeom>
          <a:noFill/>
          <a:ln w="1905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sp>
        <p:nvSpPr>
          <p:cNvPr id="194" name="Google Shape;194;p23"/>
          <p:cNvSpPr/>
          <p:nvPr/>
        </p:nvSpPr>
        <p:spPr>
          <a:xfrm>
            <a:off x="4673600" y="4749801"/>
            <a:ext cx="978408" cy="215153"/>
          </a:xfrm>
          <a:prstGeom prst="rightArrow">
            <a:avLst>
              <a:gd name="adj1" fmla="val 50000"/>
              <a:gd name="adj2" fmla="val 50000"/>
            </a:avLst>
          </a:prstGeom>
          <a:solidFill>
            <a:srgbClr val="FFC000"/>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95" name="Google Shape;195;p23"/>
          <p:cNvPicPr preferRelativeResize="0"/>
          <p:nvPr/>
        </p:nvPicPr>
        <p:blipFill rotWithShape="1">
          <a:blip r:embed="rId4">
            <a:alphaModFix/>
          </a:blip>
          <a:srcRect/>
          <a:stretch/>
        </p:blipFill>
        <p:spPr>
          <a:xfrm>
            <a:off x="1722122" y="3553686"/>
            <a:ext cx="2155113" cy="1581897"/>
          </a:xfrm>
          <a:prstGeom prst="rect">
            <a:avLst/>
          </a:prstGeom>
          <a:noFill/>
          <a:ln>
            <a:noFill/>
          </a:ln>
        </p:spPr>
      </p:pic>
      <p:pic>
        <p:nvPicPr>
          <p:cNvPr id="196" name="Google Shape;196;p23"/>
          <p:cNvPicPr preferRelativeResize="0"/>
          <p:nvPr/>
        </p:nvPicPr>
        <p:blipFill rotWithShape="1">
          <a:blip r:embed="rId5">
            <a:alphaModFix/>
          </a:blip>
          <a:srcRect/>
          <a:stretch/>
        </p:blipFill>
        <p:spPr>
          <a:xfrm>
            <a:off x="8406178" y="3553686"/>
            <a:ext cx="2038980" cy="1480297"/>
          </a:xfrm>
          <a:prstGeom prst="rect">
            <a:avLst/>
          </a:prstGeom>
          <a:noFill/>
          <a:ln>
            <a:noFill/>
          </a:ln>
        </p:spPr>
      </p:pic>
      <p:pic>
        <p:nvPicPr>
          <p:cNvPr id="197" name="Google Shape;197;p23"/>
          <p:cNvPicPr preferRelativeResize="0"/>
          <p:nvPr/>
        </p:nvPicPr>
        <p:blipFill rotWithShape="1">
          <a:blip r:embed="rId6">
            <a:alphaModFix/>
          </a:blip>
          <a:srcRect/>
          <a:stretch/>
        </p:blipFill>
        <p:spPr>
          <a:xfrm>
            <a:off x="8534400" y="5969000"/>
            <a:ext cx="1930400" cy="660400"/>
          </a:xfrm>
          <a:prstGeom prst="rect">
            <a:avLst/>
          </a:prstGeom>
          <a:noFill/>
          <a:ln>
            <a:noFill/>
          </a:ln>
        </p:spPr>
      </p:pic>
      <p:sp>
        <p:nvSpPr>
          <p:cNvPr id="198" name="Google Shape;198;p23"/>
          <p:cNvSpPr/>
          <p:nvPr/>
        </p:nvSpPr>
        <p:spPr>
          <a:xfrm>
            <a:off x="1801750" y="286575"/>
            <a:ext cx="8679900" cy="880800"/>
          </a:xfrm>
          <a:prstGeom prst="rect">
            <a:avLst/>
          </a:prstGeom>
          <a:noFill/>
          <a:ln w="38100" cap="flat" cmpd="sng">
            <a:solidFill>
              <a:srgbClr val="00BEB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93"/>
                                        </p:tgtEl>
                                        <p:attrNameLst>
                                          <p:attrName>style.visibility</p:attrName>
                                        </p:attrNameLst>
                                      </p:cBhvr>
                                      <p:to>
                                        <p:strVal val="visible"/>
                                      </p:to>
                                    </p:set>
                                    <p:anim calcmode="lin" valueType="num">
                                      <p:cBhvr additive="base">
                                        <p:cTn id="7" dur="700"/>
                                        <p:tgtEl>
                                          <p:spTgt spid="193"/>
                                        </p:tgtEl>
                                        <p:attrNameLst>
                                          <p:attrName>ppt_w</p:attrName>
                                        </p:attrNameLst>
                                      </p:cBhvr>
                                      <p:tavLst>
                                        <p:tav tm="0">
                                          <p:val>
                                            <p:strVal val="0"/>
                                          </p:val>
                                        </p:tav>
                                        <p:tav tm="100000">
                                          <p:val>
                                            <p:strVal val="#ppt_w"/>
                                          </p:val>
                                        </p:tav>
                                      </p:tavLst>
                                    </p:anim>
                                    <p:anim calcmode="lin" valueType="num">
                                      <p:cBhvr additive="base">
                                        <p:cTn id="8" dur="700"/>
                                        <p:tgtEl>
                                          <p:spTgt spid="193"/>
                                        </p:tgtEl>
                                        <p:attrNameLst>
                                          <p:attrName>ppt_h</p:attrName>
                                        </p:attrNameLst>
                                      </p:cBhvr>
                                      <p:tavLst>
                                        <p:tav tm="0">
                                          <p:val>
                                            <p:strVal val="0"/>
                                          </p:val>
                                        </p:tav>
                                        <p:tav tm="100000">
                                          <p:val>
                                            <p:strVal val="#ppt_h"/>
                                          </p:val>
                                        </p:tav>
                                      </p:tavLst>
                                    </p:anim>
                                  </p:childTnLst>
                                </p:cTn>
                              </p:par>
                              <p:par>
                                <p:cTn id="9" presetID="2" presetClass="entr" presetSubtype="8" fill="hold" nodeType="withEffect">
                                  <p:stCondLst>
                                    <p:cond delay="0"/>
                                  </p:stCondLst>
                                  <p:childTnLst>
                                    <p:set>
                                      <p:cBhvr>
                                        <p:cTn id="10" dur="1" fill="hold">
                                          <p:stCondLst>
                                            <p:cond delay="0"/>
                                          </p:stCondLst>
                                        </p:cTn>
                                        <p:tgtEl>
                                          <p:spTgt spid="195"/>
                                        </p:tgtEl>
                                        <p:attrNameLst>
                                          <p:attrName>style.visibility</p:attrName>
                                        </p:attrNameLst>
                                      </p:cBhvr>
                                      <p:to>
                                        <p:strVal val="visible"/>
                                      </p:to>
                                    </p:set>
                                    <p:anim calcmode="lin" valueType="num">
                                      <p:cBhvr additive="base">
                                        <p:cTn id="11" dur="700"/>
                                        <p:tgtEl>
                                          <p:spTgt spid="195"/>
                                        </p:tgtEl>
                                        <p:attrNameLst>
                                          <p:attrName>ppt_x</p:attrName>
                                        </p:attrNameLst>
                                      </p:cBhvr>
                                      <p:tavLst>
                                        <p:tav tm="0">
                                          <p:val>
                                            <p:strVal val="#ppt_x-1"/>
                                          </p:val>
                                        </p:tav>
                                        <p:tav tm="100000">
                                          <p:val>
                                            <p:strVal val="#ppt_x"/>
                                          </p:val>
                                        </p:tav>
                                      </p:tavLst>
                                    </p:anim>
                                  </p:childTnLst>
                                </p:cTn>
                              </p:par>
                              <p:par>
                                <p:cTn id="12" presetID="2" presetClass="entr" presetSubtype="2" fill="hold" nodeType="withEffect">
                                  <p:stCondLst>
                                    <p:cond delay="0"/>
                                  </p:stCondLst>
                                  <p:childTnLst>
                                    <p:set>
                                      <p:cBhvr>
                                        <p:cTn id="13" dur="1" fill="hold">
                                          <p:stCondLst>
                                            <p:cond delay="0"/>
                                          </p:stCondLst>
                                        </p:cTn>
                                        <p:tgtEl>
                                          <p:spTgt spid="196"/>
                                        </p:tgtEl>
                                        <p:attrNameLst>
                                          <p:attrName>style.visibility</p:attrName>
                                        </p:attrNameLst>
                                      </p:cBhvr>
                                      <p:to>
                                        <p:strVal val="visible"/>
                                      </p:to>
                                    </p:set>
                                    <p:anim calcmode="lin" valueType="num">
                                      <p:cBhvr additive="base">
                                        <p:cTn id="14" dur="700"/>
                                        <p:tgtEl>
                                          <p:spTgt spid="196"/>
                                        </p:tgtEl>
                                        <p:attrNameLst>
                                          <p:attrName>ppt_x</p:attrName>
                                        </p:attrNameLst>
                                      </p:cBhvr>
                                      <p:tavLst>
                                        <p:tav tm="0">
                                          <p:val>
                                            <p:strVal val="#ppt_x+1"/>
                                          </p:val>
                                        </p:tav>
                                        <p:tav tm="100000">
                                          <p:val>
                                            <p:strVal val="#ppt_x"/>
                                          </p:val>
                                        </p:tav>
                                      </p:tavLst>
                                    </p:anim>
                                  </p:childTnLst>
                                </p:cTn>
                              </p:par>
                            </p:childTnLst>
                          </p:cTn>
                        </p:par>
                        <p:par>
                          <p:cTn id="15" fill="hold">
                            <p:stCondLst>
                              <p:cond delay="700"/>
                            </p:stCondLst>
                            <p:childTnLst>
                              <p:par>
                                <p:cTn id="16" presetID="23" presetClass="entr" presetSubtype="16" fill="hold" nodeType="afterEffect">
                                  <p:stCondLst>
                                    <p:cond delay="0"/>
                                  </p:stCondLst>
                                  <p:childTnLst>
                                    <p:set>
                                      <p:cBhvr>
                                        <p:cTn id="17" dur="1" fill="hold">
                                          <p:stCondLst>
                                            <p:cond delay="0"/>
                                          </p:stCondLst>
                                        </p:cTn>
                                        <p:tgtEl>
                                          <p:spTgt spid="194"/>
                                        </p:tgtEl>
                                        <p:attrNameLst>
                                          <p:attrName>style.visibility</p:attrName>
                                        </p:attrNameLst>
                                      </p:cBhvr>
                                      <p:to>
                                        <p:strVal val="visible"/>
                                      </p:to>
                                    </p:set>
                                    <p:anim calcmode="lin" valueType="num">
                                      <p:cBhvr additive="base">
                                        <p:cTn id="18" dur="500"/>
                                        <p:tgtEl>
                                          <p:spTgt spid="194"/>
                                        </p:tgtEl>
                                        <p:attrNameLst>
                                          <p:attrName>ppt_w</p:attrName>
                                        </p:attrNameLst>
                                      </p:cBhvr>
                                      <p:tavLst>
                                        <p:tav tm="0">
                                          <p:val>
                                            <p:strVal val="0"/>
                                          </p:val>
                                        </p:tav>
                                        <p:tav tm="100000">
                                          <p:val>
                                            <p:strVal val="#ppt_w"/>
                                          </p:val>
                                        </p:tav>
                                      </p:tavLst>
                                    </p:anim>
                                    <p:anim calcmode="lin" valueType="num">
                                      <p:cBhvr additive="base">
                                        <p:cTn id="19" dur="500"/>
                                        <p:tgtEl>
                                          <p:spTgt spid="194"/>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8" name="Freeform 3">
            <a:extLst>
              <a:ext uri="{FF2B5EF4-FFF2-40B4-BE49-F238E27FC236}">
                <a16:creationId xmlns:a16="http://schemas.microsoft.com/office/drawing/2014/main" id="{7EC570E2-D5E3-F34E-9D0F-23B158B80079}"/>
              </a:ext>
            </a:extLst>
          </p:cNvPr>
          <p:cNvSpPr/>
          <p:nvPr/>
        </p:nvSpPr>
        <p:spPr>
          <a:xfrm>
            <a:off x="0" y="16469"/>
            <a:ext cx="12192000" cy="2260601"/>
          </a:xfrm>
          <a:custGeom>
            <a:avLst/>
            <a:gdLst>
              <a:gd name="connsiteX0" fmla="*/ 0 w 3268116"/>
              <a:gd name="connsiteY0" fmla="*/ 0 h 5144785"/>
              <a:gd name="connsiteX1" fmla="*/ 3268116 w 3268116"/>
              <a:gd name="connsiteY1" fmla="*/ 0 h 5144785"/>
              <a:gd name="connsiteX2" fmla="*/ 3268116 w 3268116"/>
              <a:gd name="connsiteY2" fmla="*/ 5144785 h 5144785"/>
              <a:gd name="connsiteX3" fmla="*/ 0 w 3268116"/>
              <a:gd name="connsiteY3" fmla="*/ 5144785 h 5144785"/>
              <a:gd name="connsiteX4" fmla="*/ 0 w 3268116"/>
              <a:gd name="connsiteY4" fmla="*/ 0 h 5144785"/>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268116" h="5144785">
                <a:moveTo>
                  <a:pt x="0" y="0"/>
                </a:moveTo>
                <a:lnTo>
                  <a:pt x="3268116" y="0"/>
                </a:lnTo>
                <a:lnTo>
                  <a:pt x="3268116" y="5144785"/>
                </a:lnTo>
                <a:lnTo>
                  <a:pt x="0" y="5144785"/>
                </a:lnTo>
                <a:lnTo>
                  <a:pt x="0" y="0"/>
                </a:lnTo>
              </a:path>
            </a:pathLst>
          </a:custGeom>
          <a:solidFill>
            <a:srgbClr val="00000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4" name="Google Shape;204;p24"/>
          <p:cNvSpPr txBox="1">
            <a:spLocks noGrp="1"/>
          </p:cNvSpPr>
          <p:nvPr>
            <p:ph type="title"/>
          </p:nvPr>
        </p:nvSpPr>
        <p:spPr>
          <a:xfrm>
            <a:off x="1830350" y="719202"/>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Avenir"/>
              <a:buNone/>
            </a:pPr>
            <a:r>
              <a:rPr lang="en-US" b="1" dirty="0">
                <a:solidFill>
                  <a:schemeClr val="bg1"/>
                </a:solidFill>
                <a:latin typeface="Avenir"/>
                <a:ea typeface="Avenir"/>
                <a:cs typeface="Avenir"/>
                <a:sym typeface="Avenir"/>
              </a:rPr>
              <a:t>HOWEVER...</a:t>
            </a:r>
            <a:endParaRPr dirty="0">
              <a:solidFill>
                <a:schemeClr val="bg1"/>
              </a:solidFill>
            </a:endParaRPr>
          </a:p>
        </p:txBody>
      </p:sp>
      <p:sp>
        <p:nvSpPr>
          <p:cNvPr id="205" name="Google Shape;205;p24"/>
          <p:cNvSpPr txBox="1">
            <a:spLocks noGrp="1"/>
          </p:cNvSpPr>
          <p:nvPr>
            <p:ph type="body" idx="1"/>
          </p:nvPr>
        </p:nvSpPr>
        <p:spPr>
          <a:xfrm>
            <a:off x="2305413" y="2979803"/>
            <a:ext cx="8229600" cy="1930500"/>
          </a:xfrm>
          <a:prstGeom prst="rect">
            <a:avLst/>
          </a:prstGeom>
          <a:noFill/>
          <a:ln>
            <a:noFill/>
          </a:ln>
        </p:spPr>
        <p:txBody>
          <a:bodyPr spcFirstLastPara="1" wrap="square" lIns="91425" tIns="45700" rIns="91425" bIns="45700" anchor="t" anchorCtr="0">
            <a:noAutofit/>
          </a:bodyPr>
          <a:lstStyle/>
          <a:p>
            <a:pPr marL="457200" lvl="0" indent="-381000" algn="l" rtl="0">
              <a:lnSpc>
                <a:spcPct val="90000"/>
              </a:lnSpc>
              <a:spcBef>
                <a:spcPts val="0"/>
              </a:spcBef>
              <a:spcAft>
                <a:spcPts val="0"/>
              </a:spcAft>
              <a:buSzPts val="2400"/>
              <a:buFont typeface="Avenir"/>
              <a:buChar char="•"/>
            </a:pPr>
            <a:r>
              <a:rPr lang="en-US" sz="3000" dirty="0">
                <a:latin typeface="Avenir"/>
                <a:ea typeface="Avenir"/>
                <a:cs typeface="Avenir"/>
                <a:sym typeface="Avenir"/>
              </a:rPr>
              <a:t>About 70% of grads leave college with student debt.</a:t>
            </a:r>
            <a:endParaRPr sz="3000" dirty="0">
              <a:latin typeface="Avenir"/>
              <a:ea typeface="Avenir"/>
              <a:cs typeface="Avenir"/>
              <a:sym typeface="Avenir"/>
            </a:endParaRPr>
          </a:p>
          <a:p>
            <a:pPr marL="457200" lvl="0" indent="0" algn="l" rtl="0">
              <a:lnSpc>
                <a:spcPct val="90000"/>
              </a:lnSpc>
              <a:spcBef>
                <a:spcPts val="0"/>
              </a:spcBef>
              <a:spcAft>
                <a:spcPts val="0"/>
              </a:spcAft>
              <a:buNone/>
            </a:pPr>
            <a:endParaRPr sz="3000" dirty="0">
              <a:latin typeface="Avenir"/>
              <a:ea typeface="Avenir"/>
              <a:cs typeface="Avenir"/>
              <a:sym typeface="Avenir"/>
            </a:endParaRPr>
          </a:p>
          <a:p>
            <a:pPr marL="457200" lvl="0" indent="-381000" algn="l" rtl="0">
              <a:lnSpc>
                <a:spcPct val="90000"/>
              </a:lnSpc>
              <a:spcBef>
                <a:spcPts val="0"/>
              </a:spcBef>
              <a:spcAft>
                <a:spcPts val="0"/>
              </a:spcAft>
              <a:buSzPts val="2400"/>
              <a:buFont typeface="Avenir"/>
              <a:buChar char="•"/>
            </a:pPr>
            <a:r>
              <a:rPr lang="en-US" sz="3000" dirty="0">
                <a:latin typeface="Avenir"/>
                <a:ea typeface="Avenir"/>
                <a:cs typeface="Avenir"/>
                <a:sym typeface="Avenir"/>
              </a:rPr>
              <a:t>17 million student loan borrowers under the age of 30 in the U.S. </a:t>
            </a:r>
            <a:r>
              <a:rPr lang="en-US" sz="1000" dirty="0">
                <a:latin typeface="Avenir"/>
                <a:ea typeface="Avenir"/>
                <a:cs typeface="Avenir"/>
                <a:sym typeface="Avenir"/>
              </a:rPr>
              <a:t>(</a:t>
            </a:r>
            <a:r>
              <a:rPr lang="en-US" sz="1000" u="sng" dirty="0">
                <a:solidFill>
                  <a:schemeClr val="hlink"/>
                </a:solidFill>
                <a:latin typeface="Avenir"/>
                <a:ea typeface="Avenir"/>
                <a:cs typeface="Avenir"/>
                <a:sym typeface="Avenir"/>
                <a:hlinkClick r:id="rId3"/>
              </a:rPr>
              <a:t>Federal Reserve</a:t>
            </a:r>
            <a:r>
              <a:rPr lang="en-US" sz="1000" dirty="0">
                <a:latin typeface="Avenir"/>
                <a:ea typeface="Avenir"/>
                <a:cs typeface="Avenir"/>
                <a:sym typeface="Avenir"/>
              </a:rPr>
              <a:t>)</a:t>
            </a:r>
            <a:endParaRPr sz="1000" dirty="0"/>
          </a:p>
          <a:p>
            <a:pPr marL="457200" lvl="0" indent="0" algn="l" rtl="0">
              <a:lnSpc>
                <a:spcPct val="90000"/>
              </a:lnSpc>
              <a:spcBef>
                <a:spcPts val="1000"/>
              </a:spcBef>
              <a:spcAft>
                <a:spcPts val="0"/>
              </a:spcAft>
              <a:buNone/>
            </a:pPr>
            <a:endParaRPr sz="3200" dirty="0"/>
          </a:p>
        </p:txBody>
      </p:sp>
      <p:pic>
        <p:nvPicPr>
          <p:cNvPr id="206" name="Google Shape;206;p24"/>
          <p:cNvPicPr preferRelativeResize="0"/>
          <p:nvPr/>
        </p:nvPicPr>
        <p:blipFill>
          <a:blip r:embed="rId4">
            <a:alphaModFix/>
          </a:blip>
          <a:stretch>
            <a:fillRect/>
          </a:stretch>
        </p:blipFill>
        <p:spPr>
          <a:xfrm>
            <a:off x="10330883" y="5249142"/>
            <a:ext cx="1428750" cy="1428750"/>
          </a:xfrm>
          <a:prstGeom prst="rect">
            <a:avLst/>
          </a:prstGeom>
          <a:noFill/>
          <a:ln>
            <a:noFill/>
          </a:ln>
        </p:spPr>
      </p:pic>
      <p:sp>
        <p:nvSpPr>
          <p:cNvPr id="207" name="Google Shape;207;p24"/>
          <p:cNvSpPr/>
          <p:nvPr/>
        </p:nvSpPr>
        <p:spPr>
          <a:xfrm>
            <a:off x="3885600" y="779322"/>
            <a:ext cx="4420800" cy="880800"/>
          </a:xfrm>
          <a:prstGeom prst="rect">
            <a:avLst/>
          </a:prstGeom>
          <a:noFill/>
          <a:ln w="38100" cap="flat" cmpd="sng">
            <a:solidFill>
              <a:srgbClr val="00BEB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 name="Google Shape;206;p24">
            <a:extLst>
              <a:ext uri="{FF2B5EF4-FFF2-40B4-BE49-F238E27FC236}">
                <a16:creationId xmlns:a16="http://schemas.microsoft.com/office/drawing/2014/main" id="{EB290F6D-E0F6-0B4F-AC72-32EA810C0E61}"/>
              </a:ext>
            </a:extLst>
          </p:cNvPr>
          <p:cNvPicPr preferRelativeResize="0"/>
          <p:nvPr/>
        </p:nvPicPr>
        <p:blipFill>
          <a:blip r:embed="rId4">
            <a:alphaModFix/>
          </a:blip>
          <a:stretch>
            <a:fillRect/>
          </a:stretch>
        </p:blipFill>
        <p:spPr>
          <a:xfrm>
            <a:off x="234310" y="5249142"/>
            <a:ext cx="1428750" cy="14287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7" name="Freeform 3">
            <a:extLst>
              <a:ext uri="{FF2B5EF4-FFF2-40B4-BE49-F238E27FC236}">
                <a16:creationId xmlns:a16="http://schemas.microsoft.com/office/drawing/2014/main" id="{1486E41C-7EA6-604F-8A51-721FDB5C84B4}"/>
              </a:ext>
            </a:extLst>
          </p:cNvPr>
          <p:cNvSpPr/>
          <p:nvPr/>
        </p:nvSpPr>
        <p:spPr>
          <a:xfrm>
            <a:off x="0" y="27993"/>
            <a:ext cx="12192000" cy="2374740"/>
          </a:xfrm>
          <a:custGeom>
            <a:avLst/>
            <a:gdLst>
              <a:gd name="connsiteX0" fmla="*/ 0 w 3268116"/>
              <a:gd name="connsiteY0" fmla="*/ 0 h 5144785"/>
              <a:gd name="connsiteX1" fmla="*/ 3268116 w 3268116"/>
              <a:gd name="connsiteY1" fmla="*/ 0 h 5144785"/>
              <a:gd name="connsiteX2" fmla="*/ 3268116 w 3268116"/>
              <a:gd name="connsiteY2" fmla="*/ 5144785 h 5144785"/>
              <a:gd name="connsiteX3" fmla="*/ 0 w 3268116"/>
              <a:gd name="connsiteY3" fmla="*/ 5144785 h 5144785"/>
              <a:gd name="connsiteX4" fmla="*/ 0 w 3268116"/>
              <a:gd name="connsiteY4" fmla="*/ 0 h 5144785"/>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268116" h="5144785">
                <a:moveTo>
                  <a:pt x="0" y="0"/>
                </a:moveTo>
                <a:lnTo>
                  <a:pt x="3268116" y="0"/>
                </a:lnTo>
                <a:lnTo>
                  <a:pt x="3268116" y="5144785"/>
                </a:lnTo>
                <a:lnTo>
                  <a:pt x="0" y="5144785"/>
                </a:lnTo>
                <a:lnTo>
                  <a:pt x="0" y="0"/>
                </a:lnTo>
              </a:path>
            </a:pathLst>
          </a:custGeom>
          <a:solidFill>
            <a:srgbClr val="00000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22" name="Google Shape;222;p26"/>
          <p:cNvSpPr txBox="1">
            <a:spLocks noGrp="1"/>
          </p:cNvSpPr>
          <p:nvPr>
            <p:ph type="title"/>
          </p:nvPr>
        </p:nvSpPr>
        <p:spPr>
          <a:xfrm>
            <a:off x="838200" y="365124"/>
            <a:ext cx="10515600" cy="1463675"/>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dirty="0">
                <a:solidFill>
                  <a:schemeClr val="bg1"/>
                </a:solidFill>
                <a:latin typeface="Avenir"/>
                <a:ea typeface="Avenir"/>
                <a:cs typeface="Avenir"/>
                <a:sym typeface="Avenir"/>
              </a:rPr>
              <a:t>Savvy Digital Shoppers</a:t>
            </a:r>
            <a:endParaRPr dirty="0">
              <a:solidFill>
                <a:schemeClr val="bg1"/>
              </a:solidFill>
              <a:latin typeface="Avenir"/>
              <a:ea typeface="Avenir"/>
              <a:cs typeface="Avenir"/>
              <a:sym typeface="Avenir"/>
            </a:endParaRPr>
          </a:p>
        </p:txBody>
      </p:sp>
      <p:sp>
        <p:nvSpPr>
          <p:cNvPr id="223" name="Google Shape;223;p26"/>
          <p:cNvSpPr txBox="1">
            <a:spLocks noGrp="1"/>
          </p:cNvSpPr>
          <p:nvPr>
            <p:ph type="body" idx="1"/>
          </p:nvPr>
        </p:nvSpPr>
        <p:spPr>
          <a:xfrm>
            <a:off x="1324368" y="4094825"/>
            <a:ext cx="6158100" cy="4351200"/>
          </a:xfrm>
          <a:prstGeom prst="rect">
            <a:avLst/>
          </a:prstGeom>
        </p:spPr>
        <p:txBody>
          <a:bodyPr spcFirstLastPara="1" wrap="square" lIns="91425" tIns="45700" rIns="91425" bIns="45700" anchor="t" anchorCtr="0">
            <a:noAutofit/>
          </a:bodyPr>
          <a:lstStyle/>
          <a:p>
            <a:pPr marL="457200" lvl="0" indent="0" algn="ctr" rtl="0">
              <a:spcBef>
                <a:spcPts val="1000"/>
              </a:spcBef>
              <a:spcAft>
                <a:spcPts val="0"/>
              </a:spcAft>
              <a:buNone/>
            </a:pPr>
            <a:r>
              <a:rPr lang="en-US" sz="3000" dirty="0">
                <a:solidFill>
                  <a:srgbClr val="000000"/>
                </a:solidFill>
                <a:latin typeface="Avenir"/>
                <a:ea typeface="Avenir"/>
                <a:cs typeface="Avenir"/>
                <a:sym typeface="Avenir"/>
              </a:rPr>
              <a:t>of millennials use their phones to research prices before making a purchase</a:t>
            </a:r>
            <a:endParaRPr sz="3000" dirty="0">
              <a:solidFill>
                <a:srgbClr val="000000"/>
              </a:solidFill>
              <a:latin typeface="Avenir"/>
              <a:ea typeface="Avenir"/>
              <a:cs typeface="Avenir"/>
              <a:sym typeface="Avenir"/>
            </a:endParaRPr>
          </a:p>
        </p:txBody>
      </p:sp>
      <p:sp>
        <p:nvSpPr>
          <p:cNvPr id="224" name="Google Shape;224;p26"/>
          <p:cNvSpPr/>
          <p:nvPr/>
        </p:nvSpPr>
        <p:spPr>
          <a:xfrm>
            <a:off x="2870700" y="587575"/>
            <a:ext cx="6450600" cy="880800"/>
          </a:xfrm>
          <a:prstGeom prst="rect">
            <a:avLst/>
          </a:prstGeom>
          <a:noFill/>
          <a:ln w="38100" cap="flat" cmpd="sng">
            <a:solidFill>
              <a:srgbClr val="00BEB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5DAE5"/>
              </a:solidFill>
            </a:endParaRPr>
          </a:p>
        </p:txBody>
      </p:sp>
      <p:sp>
        <p:nvSpPr>
          <p:cNvPr id="226" name="Google Shape;226;p26"/>
          <p:cNvSpPr txBox="1"/>
          <p:nvPr/>
        </p:nvSpPr>
        <p:spPr>
          <a:xfrm>
            <a:off x="3710328" y="3219837"/>
            <a:ext cx="2711100" cy="1027800"/>
          </a:xfrm>
          <a:prstGeom prst="rect">
            <a:avLst/>
          </a:prstGeom>
          <a:noFill/>
          <a:ln>
            <a:noFill/>
          </a:ln>
        </p:spPr>
        <p:txBody>
          <a:bodyPr spcFirstLastPara="1" wrap="square" lIns="91425" tIns="91425" rIns="91425" bIns="91425" anchor="t" anchorCtr="0">
            <a:noAutofit/>
          </a:bodyPr>
          <a:lstStyle/>
          <a:p>
            <a:pPr marL="457200" lvl="0" indent="0" algn="l" rtl="0">
              <a:lnSpc>
                <a:spcPct val="90000"/>
              </a:lnSpc>
              <a:spcBef>
                <a:spcPts val="1000"/>
              </a:spcBef>
              <a:spcAft>
                <a:spcPts val="0"/>
              </a:spcAft>
              <a:buClr>
                <a:schemeClr val="dk1"/>
              </a:buClr>
              <a:buSzPts val="1100"/>
              <a:buFont typeface="Arial"/>
              <a:buNone/>
            </a:pPr>
            <a:r>
              <a:rPr lang="en-US" sz="5200" b="1" dirty="0">
                <a:solidFill>
                  <a:srgbClr val="25DAE5"/>
                </a:solidFill>
                <a:uFill>
                  <a:noFill/>
                </a:uFill>
                <a:latin typeface="Impact"/>
                <a:ea typeface="Impact"/>
                <a:cs typeface="Impact"/>
                <a:sym typeface="Impact"/>
                <a:hlinkClick r:id="rId3">
                  <a:extLst>
                    <a:ext uri="{A12FA001-AC4F-418D-AE19-62706E023703}">
                      <ahyp:hlinkClr xmlns:ahyp="http://schemas.microsoft.com/office/drawing/2018/hyperlinkcolor" val="tx"/>
                    </a:ext>
                  </a:extLst>
                </a:hlinkClick>
              </a:rPr>
              <a:t>80</a:t>
            </a:r>
            <a:r>
              <a:rPr lang="en-US" sz="5200" b="1" dirty="0">
                <a:solidFill>
                  <a:schemeClr val="dk1"/>
                </a:solidFill>
                <a:latin typeface="Impact"/>
                <a:ea typeface="Impact"/>
                <a:cs typeface="Impact"/>
                <a:sym typeface="Impact"/>
              </a:rPr>
              <a:t>%</a:t>
            </a:r>
            <a:endParaRPr sz="5200" b="1" dirty="0">
              <a:latin typeface="Impact"/>
              <a:ea typeface="Impact"/>
              <a:cs typeface="Impact"/>
              <a:sym typeface="Impact"/>
            </a:endParaRPr>
          </a:p>
        </p:txBody>
      </p:sp>
      <p:pic>
        <p:nvPicPr>
          <p:cNvPr id="3" name="Picture 2">
            <a:extLst>
              <a:ext uri="{FF2B5EF4-FFF2-40B4-BE49-F238E27FC236}">
                <a16:creationId xmlns:a16="http://schemas.microsoft.com/office/drawing/2014/main" id="{4CA49FF7-0E97-2A45-813E-16384CFC20AB}"/>
              </a:ext>
            </a:extLst>
          </p:cNvPr>
          <p:cNvPicPr>
            <a:picLocks noChangeAspect="1"/>
          </p:cNvPicPr>
          <p:nvPr/>
        </p:nvPicPr>
        <p:blipFill>
          <a:blip r:embed="rId4"/>
          <a:stretch>
            <a:fillRect/>
          </a:stretch>
        </p:blipFill>
        <p:spPr>
          <a:xfrm>
            <a:off x="7788583" y="2754351"/>
            <a:ext cx="2072674" cy="3546088"/>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6" name="Freeform 3">
            <a:extLst>
              <a:ext uri="{FF2B5EF4-FFF2-40B4-BE49-F238E27FC236}">
                <a16:creationId xmlns:a16="http://schemas.microsoft.com/office/drawing/2014/main" id="{31BEF569-E732-F343-9CDD-047A690CA0FF}"/>
              </a:ext>
            </a:extLst>
          </p:cNvPr>
          <p:cNvSpPr/>
          <p:nvPr/>
        </p:nvSpPr>
        <p:spPr>
          <a:xfrm>
            <a:off x="0" y="0"/>
            <a:ext cx="12192000" cy="2754351"/>
          </a:xfrm>
          <a:custGeom>
            <a:avLst/>
            <a:gdLst>
              <a:gd name="connsiteX0" fmla="*/ 0 w 3268116"/>
              <a:gd name="connsiteY0" fmla="*/ 0 h 5144785"/>
              <a:gd name="connsiteX1" fmla="*/ 3268116 w 3268116"/>
              <a:gd name="connsiteY1" fmla="*/ 0 h 5144785"/>
              <a:gd name="connsiteX2" fmla="*/ 3268116 w 3268116"/>
              <a:gd name="connsiteY2" fmla="*/ 5144785 h 5144785"/>
              <a:gd name="connsiteX3" fmla="*/ 0 w 3268116"/>
              <a:gd name="connsiteY3" fmla="*/ 5144785 h 5144785"/>
              <a:gd name="connsiteX4" fmla="*/ 0 w 3268116"/>
              <a:gd name="connsiteY4" fmla="*/ 0 h 5144785"/>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268116" h="5144785">
                <a:moveTo>
                  <a:pt x="0" y="0"/>
                </a:moveTo>
                <a:lnTo>
                  <a:pt x="3268116" y="0"/>
                </a:lnTo>
                <a:lnTo>
                  <a:pt x="3268116" y="5144785"/>
                </a:lnTo>
                <a:lnTo>
                  <a:pt x="0" y="5144785"/>
                </a:lnTo>
                <a:lnTo>
                  <a:pt x="0" y="0"/>
                </a:lnTo>
              </a:path>
            </a:pathLst>
          </a:custGeom>
          <a:solidFill>
            <a:srgbClr val="00000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13" name="Google Shape;213;p25"/>
          <p:cNvPicPr preferRelativeResize="0"/>
          <p:nvPr/>
        </p:nvPicPr>
        <p:blipFill rotWithShape="1">
          <a:blip r:embed="rId3">
            <a:alphaModFix/>
          </a:blip>
          <a:srcRect b="11777"/>
          <a:stretch/>
        </p:blipFill>
        <p:spPr>
          <a:xfrm>
            <a:off x="2831598" y="475175"/>
            <a:ext cx="6936870" cy="6382825"/>
          </a:xfrm>
          <a:prstGeom prst="rect">
            <a:avLst/>
          </a:prstGeom>
          <a:noFill/>
          <a:ln>
            <a:noFill/>
          </a:ln>
        </p:spPr>
      </p:pic>
      <p:sp>
        <p:nvSpPr>
          <p:cNvPr id="214" name="Google Shape;214;p25"/>
          <p:cNvSpPr txBox="1">
            <a:spLocks noGrp="1"/>
          </p:cNvSpPr>
          <p:nvPr>
            <p:ph type="title"/>
          </p:nvPr>
        </p:nvSpPr>
        <p:spPr>
          <a:xfrm>
            <a:off x="1973765" y="703875"/>
            <a:ext cx="8172059" cy="1325700"/>
          </a:xfrm>
          <a:prstGeom prst="rect">
            <a:avLst/>
          </a:prstGeom>
        </p:spPr>
        <p:txBody>
          <a:bodyPr spcFirstLastPara="1" wrap="square" lIns="91425" tIns="45700" rIns="91425" bIns="45700" anchor="ctr" anchorCtr="0">
            <a:noAutofit/>
          </a:bodyPr>
          <a:lstStyle/>
          <a:p>
            <a:pPr marL="0" lvl="0" indent="0" algn="ctr" rtl="0">
              <a:lnSpc>
                <a:spcPct val="120000"/>
              </a:lnSpc>
              <a:spcBef>
                <a:spcPts val="0"/>
              </a:spcBef>
              <a:spcAft>
                <a:spcPts val="0"/>
              </a:spcAft>
              <a:buClr>
                <a:schemeClr val="dk1"/>
              </a:buClr>
              <a:buSzPts val="1100"/>
              <a:buFont typeface="Arial"/>
              <a:buNone/>
            </a:pPr>
            <a:endParaRPr sz="3000" b="1" dirty="0">
              <a:solidFill>
                <a:srgbClr val="333745"/>
              </a:solidFill>
              <a:latin typeface="Avenir"/>
              <a:ea typeface="Avenir"/>
              <a:cs typeface="Avenir"/>
              <a:sym typeface="Avenir"/>
            </a:endParaRPr>
          </a:p>
          <a:p>
            <a:pPr marL="0" lvl="0" indent="0" algn="ctr" rtl="0">
              <a:lnSpc>
                <a:spcPct val="120000"/>
              </a:lnSpc>
              <a:spcBef>
                <a:spcPts val="500"/>
              </a:spcBef>
              <a:spcAft>
                <a:spcPts val="0"/>
              </a:spcAft>
              <a:buClr>
                <a:schemeClr val="dk1"/>
              </a:buClr>
              <a:buSzPts val="1100"/>
              <a:buFont typeface="Arial"/>
              <a:buNone/>
            </a:pPr>
            <a:r>
              <a:rPr lang="en-US" sz="3000" b="1" dirty="0">
                <a:solidFill>
                  <a:srgbClr val="333745"/>
                </a:solidFill>
                <a:latin typeface="Avenir"/>
                <a:ea typeface="Avenir"/>
                <a:cs typeface="Avenir"/>
                <a:sym typeface="Avenir"/>
              </a:rPr>
              <a:t>The Rise of ROPO</a:t>
            </a:r>
            <a:endParaRPr sz="3000" b="1" dirty="0">
              <a:solidFill>
                <a:srgbClr val="333745"/>
              </a:solidFill>
              <a:latin typeface="Avenir"/>
              <a:ea typeface="Avenir"/>
              <a:cs typeface="Avenir"/>
              <a:sym typeface="Avenir"/>
            </a:endParaRPr>
          </a:p>
          <a:p>
            <a:pPr marL="0" lvl="0" indent="0" algn="ctr" rtl="0">
              <a:lnSpc>
                <a:spcPct val="170000"/>
              </a:lnSpc>
              <a:spcBef>
                <a:spcPts val="500"/>
              </a:spcBef>
              <a:spcAft>
                <a:spcPts val="0"/>
              </a:spcAft>
              <a:buClr>
                <a:schemeClr val="dk1"/>
              </a:buClr>
              <a:buSzPts val="1100"/>
              <a:buFont typeface="Arial"/>
              <a:buNone/>
            </a:pPr>
            <a:r>
              <a:rPr lang="en-US" sz="3000" dirty="0">
                <a:solidFill>
                  <a:srgbClr val="333745"/>
                </a:solidFill>
                <a:latin typeface="Avenir"/>
                <a:ea typeface="Avenir"/>
                <a:cs typeface="Avenir"/>
                <a:sym typeface="Avenir"/>
              </a:rPr>
              <a:t>Research Online - Purchase Offline</a:t>
            </a:r>
            <a:endParaRPr sz="3000" dirty="0">
              <a:solidFill>
                <a:srgbClr val="333745"/>
              </a:solidFill>
              <a:latin typeface="Avenir"/>
              <a:ea typeface="Avenir"/>
              <a:cs typeface="Avenir"/>
              <a:sym typeface="Avenir"/>
            </a:endParaRPr>
          </a:p>
          <a:p>
            <a:pPr marL="0" lvl="0" indent="0" algn="ctr" rtl="0">
              <a:spcBef>
                <a:spcPts val="1100"/>
              </a:spcBef>
              <a:spcAft>
                <a:spcPts val="0"/>
              </a:spcAft>
              <a:buNone/>
            </a:pPr>
            <a:endParaRPr dirty="0"/>
          </a:p>
        </p:txBody>
      </p:sp>
      <p:sp>
        <p:nvSpPr>
          <p:cNvPr id="215" name="Google Shape;215;p25"/>
          <p:cNvSpPr txBox="1"/>
          <p:nvPr/>
        </p:nvSpPr>
        <p:spPr>
          <a:xfrm>
            <a:off x="4546050" y="6213350"/>
            <a:ext cx="3000000" cy="290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350" i="1">
                <a:solidFill>
                  <a:srgbClr val="333745"/>
                </a:solidFill>
                <a:latin typeface="Open Sans"/>
                <a:ea typeface="Open Sans"/>
                <a:cs typeface="Open Sans"/>
                <a:sym typeface="Open Sans"/>
              </a:rPr>
              <a:t>Data via </a:t>
            </a:r>
            <a:r>
              <a:rPr lang="en-US" sz="1350" i="1" u="sng">
                <a:solidFill>
                  <a:srgbClr val="007ABD"/>
                </a:solidFill>
                <a:latin typeface="Open Sans"/>
                <a:ea typeface="Open Sans"/>
                <a:cs typeface="Open Sans"/>
                <a:sym typeface="Open Sans"/>
                <a:hlinkClick r:id="rId4"/>
              </a:rPr>
              <a:t>Bazaarvoice</a:t>
            </a:r>
            <a:endParaRPr/>
          </a:p>
        </p:txBody>
      </p:sp>
      <p:sp>
        <p:nvSpPr>
          <p:cNvPr id="216" name="Google Shape;216;p25"/>
          <p:cNvSpPr/>
          <p:nvPr/>
        </p:nvSpPr>
        <p:spPr>
          <a:xfrm>
            <a:off x="2831597" y="475175"/>
            <a:ext cx="6791905" cy="1554400"/>
          </a:xfrm>
          <a:prstGeom prst="rect">
            <a:avLst/>
          </a:prstGeom>
          <a:noFill/>
          <a:ln w="38100" cap="flat" cmpd="sng">
            <a:solidFill>
              <a:srgbClr val="00BEB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6" name="Freeform 3">
            <a:extLst>
              <a:ext uri="{FF2B5EF4-FFF2-40B4-BE49-F238E27FC236}">
                <a16:creationId xmlns:a16="http://schemas.microsoft.com/office/drawing/2014/main" id="{33418194-4E8C-F343-8DCF-5A43075A49C5}"/>
              </a:ext>
            </a:extLst>
          </p:cNvPr>
          <p:cNvSpPr/>
          <p:nvPr/>
        </p:nvSpPr>
        <p:spPr>
          <a:xfrm>
            <a:off x="0" y="0"/>
            <a:ext cx="12192000" cy="2921620"/>
          </a:xfrm>
          <a:custGeom>
            <a:avLst/>
            <a:gdLst>
              <a:gd name="connsiteX0" fmla="*/ 0 w 3268116"/>
              <a:gd name="connsiteY0" fmla="*/ 0 h 5144785"/>
              <a:gd name="connsiteX1" fmla="*/ 3268116 w 3268116"/>
              <a:gd name="connsiteY1" fmla="*/ 0 h 5144785"/>
              <a:gd name="connsiteX2" fmla="*/ 3268116 w 3268116"/>
              <a:gd name="connsiteY2" fmla="*/ 5144785 h 5144785"/>
              <a:gd name="connsiteX3" fmla="*/ 0 w 3268116"/>
              <a:gd name="connsiteY3" fmla="*/ 5144785 h 5144785"/>
              <a:gd name="connsiteX4" fmla="*/ 0 w 3268116"/>
              <a:gd name="connsiteY4" fmla="*/ 0 h 5144785"/>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268116" h="5144785">
                <a:moveTo>
                  <a:pt x="0" y="0"/>
                </a:moveTo>
                <a:lnTo>
                  <a:pt x="3268116" y="0"/>
                </a:lnTo>
                <a:lnTo>
                  <a:pt x="3268116" y="5144785"/>
                </a:lnTo>
                <a:lnTo>
                  <a:pt x="0" y="5144785"/>
                </a:lnTo>
                <a:lnTo>
                  <a:pt x="0" y="0"/>
                </a:lnTo>
              </a:path>
            </a:pathLst>
          </a:custGeom>
          <a:solidFill>
            <a:srgbClr val="00000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32" name="Google Shape;232;p27"/>
          <p:cNvSpPr txBox="1">
            <a:spLocks noGrp="1"/>
          </p:cNvSpPr>
          <p:nvPr>
            <p:ph type="title"/>
          </p:nvPr>
        </p:nvSpPr>
        <p:spPr>
          <a:xfrm>
            <a:off x="858900" y="2072400"/>
            <a:ext cx="10474200" cy="2713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267"/>
              <a:buFont typeface="Century Gothic"/>
              <a:buNone/>
            </a:pPr>
            <a:r>
              <a:rPr lang="en-US" sz="6500" dirty="0">
                <a:solidFill>
                  <a:schemeClr val="bg1"/>
                </a:solidFill>
                <a:latin typeface="Century Gothic"/>
                <a:ea typeface="Century Gothic"/>
                <a:cs typeface="Century Gothic"/>
                <a:sym typeface="Century Gothic"/>
              </a:rPr>
              <a:t>In order to…</a:t>
            </a:r>
            <a:br>
              <a:rPr lang="en-US" sz="6500" dirty="0">
                <a:latin typeface="Century Gothic"/>
                <a:ea typeface="Century Gothic"/>
                <a:cs typeface="Century Gothic"/>
                <a:sym typeface="Century Gothic"/>
              </a:rPr>
            </a:br>
            <a:r>
              <a:rPr lang="en-US" sz="6500" dirty="0">
                <a:solidFill>
                  <a:srgbClr val="00BEBE"/>
                </a:solidFill>
                <a:latin typeface="Century Gothic"/>
                <a:ea typeface="Century Gothic"/>
                <a:cs typeface="Century Gothic"/>
                <a:sym typeface="Century Gothic"/>
              </a:rPr>
              <a:t>CONVERT DIGITAL NATIVES TO </a:t>
            </a:r>
            <a:r>
              <a:rPr lang="en-US" sz="6500" b="1" i="1" dirty="0">
                <a:solidFill>
                  <a:srgbClr val="00BEBE"/>
                </a:solidFill>
                <a:latin typeface="Century Gothic"/>
                <a:ea typeface="Century Gothic"/>
                <a:cs typeface="Century Gothic"/>
                <a:sym typeface="Century Gothic"/>
              </a:rPr>
              <a:t>CUSTOMERS</a:t>
            </a:r>
            <a:endParaRPr sz="6500" b="1" i="1" dirty="0">
              <a:solidFill>
                <a:srgbClr val="00BEBE"/>
              </a:solidFill>
            </a:endParaRPr>
          </a:p>
        </p:txBody>
      </p:sp>
      <p:pic>
        <p:nvPicPr>
          <p:cNvPr id="233" name="Google Shape;233;p27"/>
          <p:cNvPicPr preferRelativeResize="0"/>
          <p:nvPr/>
        </p:nvPicPr>
        <p:blipFill rotWithShape="1">
          <a:blip r:embed="rId3">
            <a:alphaModFix/>
          </a:blip>
          <a:srcRect/>
          <a:stretch/>
        </p:blipFill>
        <p:spPr>
          <a:xfrm>
            <a:off x="1727202" y="6375400"/>
            <a:ext cx="1828799" cy="304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6" name="Freeform 3">
            <a:extLst>
              <a:ext uri="{FF2B5EF4-FFF2-40B4-BE49-F238E27FC236}">
                <a16:creationId xmlns:a16="http://schemas.microsoft.com/office/drawing/2014/main" id="{A7BD5E51-4DA7-6449-B256-DF94296BDC1A}"/>
              </a:ext>
            </a:extLst>
          </p:cNvPr>
          <p:cNvSpPr/>
          <p:nvPr/>
        </p:nvSpPr>
        <p:spPr>
          <a:xfrm>
            <a:off x="0" y="27993"/>
            <a:ext cx="12192000" cy="1745051"/>
          </a:xfrm>
          <a:custGeom>
            <a:avLst/>
            <a:gdLst>
              <a:gd name="connsiteX0" fmla="*/ 0 w 3268116"/>
              <a:gd name="connsiteY0" fmla="*/ 0 h 5144785"/>
              <a:gd name="connsiteX1" fmla="*/ 3268116 w 3268116"/>
              <a:gd name="connsiteY1" fmla="*/ 0 h 5144785"/>
              <a:gd name="connsiteX2" fmla="*/ 3268116 w 3268116"/>
              <a:gd name="connsiteY2" fmla="*/ 5144785 h 5144785"/>
              <a:gd name="connsiteX3" fmla="*/ 0 w 3268116"/>
              <a:gd name="connsiteY3" fmla="*/ 5144785 h 5144785"/>
              <a:gd name="connsiteX4" fmla="*/ 0 w 3268116"/>
              <a:gd name="connsiteY4" fmla="*/ 0 h 5144785"/>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268116" h="5144785">
                <a:moveTo>
                  <a:pt x="0" y="0"/>
                </a:moveTo>
                <a:lnTo>
                  <a:pt x="3268116" y="0"/>
                </a:lnTo>
                <a:lnTo>
                  <a:pt x="3268116" y="5144785"/>
                </a:lnTo>
                <a:lnTo>
                  <a:pt x="0" y="5144785"/>
                </a:lnTo>
                <a:lnTo>
                  <a:pt x="0" y="0"/>
                </a:lnTo>
              </a:path>
            </a:pathLst>
          </a:custGeom>
          <a:solidFill>
            <a:srgbClr val="00000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50" name="Google Shape;250;p29"/>
          <p:cNvSpPr txBox="1">
            <a:spLocks noGrp="1"/>
          </p:cNvSpPr>
          <p:nvPr>
            <p:ph type="title"/>
          </p:nvPr>
        </p:nvSpPr>
        <p:spPr>
          <a:xfrm>
            <a:off x="1981200" y="439905"/>
            <a:ext cx="8229600" cy="8574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3733"/>
              <a:buFont typeface="Avenir"/>
              <a:buNone/>
            </a:pPr>
            <a:r>
              <a:rPr lang="en-US" sz="3733" b="1" dirty="0">
                <a:solidFill>
                  <a:schemeClr val="bg1"/>
                </a:solidFill>
                <a:latin typeface="Avenir"/>
                <a:ea typeface="Avenir"/>
                <a:cs typeface="Avenir"/>
                <a:sym typeface="Avenir"/>
              </a:rPr>
              <a:t>Be The Solution! </a:t>
            </a:r>
            <a:endParaRPr dirty="0">
              <a:solidFill>
                <a:schemeClr val="bg1"/>
              </a:solidFill>
            </a:endParaRPr>
          </a:p>
        </p:txBody>
      </p:sp>
      <p:pic>
        <p:nvPicPr>
          <p:cNvPr id="251" name="Google Shape;251;p29"/>
          <p:cNvPicPr preferRelativeResize="0"/>
          <p:nvPr/>
        </p:nvPicPr>
        <p:blipFill>
          <a:blip r:embed="rId3">
            <a:alphaModFix/>
          </a:blip>
          <a:stretch>
            <a:fillRect/>
          </a:stretch>
        </p:blipFill>
        <p:spPr>
          <a:xfrm>
            <a:off x="9311671" y="3063567"/>
            <a:ext cx="2125763" cy="2297819"/>
          </a:xfrm>
          <a:prstGeom prst="rect">
            <a:avLst/>
          </a:prstGeom>
          <a:noFill/>
          <a:ln>
            <a:noFill/>
          </a:ln>
        </p:spPr>
      </p:pic>
      <p:sp>
        <p:nvSpPr>
          <p:cNvPr id="252" name="Google Shape;252;p29"/>
          <p:cNvSpPr txBox="1"/>
          <p:nvPr/>
        </p:nvSpPr>
        <p:spPr>
          <a:xfrm>
            <a:off x="754566" y="2448086"/>
            <a:ext cx="8412000" cy="2913300"/>
          </a:xfrm>
          <a:prstGeom prst="rect">
            <a:avLst/>
          </a:prstGeom>
          <a:noFill/>
          <a:ln>
            <a:noFill/>
          </a:ln>
        </p:spPr>
        <p:txBody>
          <a:bodyPr spcFirstLastPara="1" wrap="square" lIns="91425" tIns="45700" rIns="91425" bIns="45700" anchor="t" anchorCtr="0">
            <a:noAutofit/>
          </a:bodyPr>
          <a:lstStyle/>
          <a:p>
            <a:pPr marL="457200" marR="0" lvl="0" indent="-457200" algn="l" rtl="0">
              <a:spcBef>
                <a:spcPts val="0"/>
              </a:spcBef>
              <a:spcAft>
                <a:spcPts val="0"/>
              </a:spcAft>
              <a:buClr>
                <a:schemeClr val="dk1"/>
              </a:buClr>
              <a:buSzPts val="2400"/>
              <a:buFont typeface="+mj-lt"/>
              <a:buAutoNum type="arabicPeriod"/>
            </a:pPr>
            <a:r>
              <a:rPr lang="en-US" sz="2400" dirty="0">
                <a:solidFill>
                  <a:schemeClr val="dk1"/>
                </a:solidFill>
                <a:latin typeface="Avenir Book" panose="02000503020000020003" pitchFamily="2" charset="0"/>
                <a:ea typeface="Avenir"/>
                <a:cs typeface="Avenir"/>
                <a:sym typeface="Avenir"/>
              </a:rPr>
              <a:t>Identify Target Consumer Market</a:t>
            </a:r>
            <a:endParaRPr sz="2400" dirty="0">
              <a:latin typeface="Avenir Book" panose="02000503020000020003" pitchFamily="2" charset="0"/>
            </a:endParaRPr>
          </a:p>
          <a:p>
            <a:pPr marL="592646" marR="0" lvl="0" indent="-457200" algn="l" rtl="0">
              <a:spcBef>
                <a:spcPts val="0"/>
              </a:spcBef>
              <a:spcAft>
                <a:spcPts val="0"/>
              </a:spcAft>
              <a:buClr>
                <a:schemeClr val="dk1"/>
              </a:buClr>
              <a:buSzPts val="2133"/>
              <a:buFont typeface="+mj-lt"/>
              <a:buAutoNum type="arabicPeriod"/>
            </a:pPr>
            <a:endParaRPr sz="2400" dirty="0">
              <a:solidFill>
                <a:schemeClr val="dk1"/>
              </a:solidFill>
              <a:latin typeface="Avenir Book" panose="02000503020000020003" pitchFamily="2" charset="0"/>
              <a:ea typeface="Avenir"/>
              <a:cs typeface="Avenir"/>
              <a:sym typeface="Avenir"/>
            </a:endParaRPr>
          </a:p>
          <a:p>
            <a:pPr marL="457200" marR="0" lvl="0" indent="-457200" algn="l" rtl="0">
              <a:spcBef>
                <a:spcPts val="0"/>
              </a:spcBef>
              <a:spcAft>
                <a:spcPts val="0"/>
              </a:spcAft>
              <a:buClr>
                <a:schemeClr val="dk1"/>
              </a:buClr>
              <a:buSzPts val="2400"/>
              <a:buFont typeface="+mj-lt"/>
              <a:buAutoNum type="arabicPeriod"/>
            </a:pPr>
            <a:r>
              <a:rPr lang="en-US" sz="2400" dirty="0">
                <a:solidFill>
                  <a:schemeClr val="dk1"/>
                </a:solidFill>
                <a:latin typeface="Avenir Book" panose="02000503020000020003" pitchFamily="2" charset="0"/>
                <a:ea typeface="Avenir"/>
                <a:cs typeface="Avenir"/>
                <a:sym typeface="Avenir"/>
              </a:rPr>
              <a:t>Evaluate: Demographics, Values, Needs, Pain Points</a:t>
            </a:r>
            <a:endParaRPr sz="2400" dirty="0">
              <a:solidFill>
                <a:schemeClr val="dk1"/>
              </a:solidFill>
              <a:latin typeface="Avenir Book" panose="02000503020000020003" pitchFamily="2" charset="0"/>
              <a:ea typeface="Avenir"/>
              <a:cs typeface="Avenir"/>
              <a:sym typeface="Avenir"/>
            </a:endParaRPr>
          </a:p>
          <a:p>
            <a:pPr marL="592646" marR="0" lvl="0" indent="-457200" algn="l" rtl="0">
              <a:spcBef>
                <a:spcPts val="0"/>
              </a:spcBef>
              <a:spcAft>
                <a:spcPts val="0"/>
              </a:spcAft>
              <a:buClr>
                <a:schemeClr val="dk1"/>
              </a:buClr>
              <a:buSzPts val="2133"/>
              <a:buFont typeface="+mj-lt"/>
              <a:buAutoNum type="arabicPeriod"/>
            </a:pPr>
            <a:endParaRPr sz="2400" dirty="0">
              <a:solidFill>
                <a:schemeClr val="dk1"/>
              </a:solidFill>
              <a:latin typeface="Avenir Book" panose="02000503020000020003" pitchFamily="2" charset="0"/>
              <a:ea typeface="Avenir"/>
              <a:cs typeface="Avenir"/>
              <a:sym typeface="Avenir"/>
            </a:endParaRPr>
          </a:p>
          <a:p>
            <a:pPr marL="457200" marR="0" lvl="0" indent="-457200" algn="l" rtl="0">
              <a:spcBef>
                <a:spcPts val="0"/>
              </a:spcBef>
              <a:spcAft>
                <a:spcPts val="0"/>
              </a:spcAft>
              <a:buClr>
                <a:schemeClr val="dk1"/>
              </a:buClr>
              <a:buSzPts val="2400"/>
              <a:buFont typeface="+mj-lt"/>
              <a:buAutoNum type="arabicPeriod"/>
            </a:pPr>
            <a:r>
              <a:rPr lang="en-US" sz="2400" dirty="0">
                <a:solidFill>
                  <a:schemeClr val="dk1"/>
                </a:solidFill>
                <a:latin typeface="Avenir Book" panose="02000503020000020003" pitchFamily="2" charset="0"/>
                <a:ea typeface="Avenir"/>
                <a:cs typeface="Avenir"/>
                <a:sym typeface="Avenir"/>
              </a:rPr>
              <a:t>Personalize Messaging</a:t>
            </a:r>
          </a:p>
          <a:p>
            <a:pPr marL="457200" marR="0" lvl="0" indent="-457200" algn="l" rtl="0">
              <a:spcBef>
                <a:spcPts val="0"/>
              </a:spcBef>
              <a:spcAft>
                <a:spcPts val="0"/>
              </a:spcAft>
              <a:buClr>
                <a:schemeClr val="dk1"/>
              </a:buClr>
              <a:buSzPts val="2400"/>
              <a:buFont typeface="+mj-lt"/>
              <a:buAutoNum type="arabicPeriod"/>
            </a:pPr>
            <a:endParaRPr lang="en-US" sz="2400" dirty="0">
              <a:solidFill>
                <a:schemeClr val="dk1"/>
              </a:solidFill>
              <a:latin typeface="Avenir Book" panose="02000503020000020003" pitchFamily="2" charset="0"/>
              <a:ea typeface="Avenir"/>
              <a:cs typeface="Avenir"/>
              <a:sym typeface="Avenir"/>
            </a:endParaRPr>
          </a:p>
          <a:p>
            <a:pPr marL="457200" marR="0" lvl="0" indent="-457200" algn="l" rtl="0">
              <a:spcBef>
                <a:spcPts val="0"/>
              </a:spcBef>
              <a:spcAft>
                <a:spcPts val="0"/>
              </a:spcAft>
              <a:buClr>
                <a:schemeClr val="dk1"/>
              </a:buClr>
              <a:buSzPts val="2400"/>
              <a:buFont typeface="+mj-lt"/>
              <a:buAutoNum type="arabicPeriod"/>
            </a:pPr>
            <a:r>
              <a:rPr lang="en-US" sz="2400" dirty="0">
                <a:solidFill>
                  <a:schemeClr val="dk1"/>
                </a:solidFill>
                <a:latin typeface="Avenir Book" panose="02000503020000020003" pitchFamily="2" charset="0"/>
                <a:ea typeface="Avenir"/>
                <a:cs typeface="Avenir"/>
                <a:sym typeface="Avenir"/>
              </a:rPr>
              <a:t>Story tell</a:t>
            </a:r>
          </a:p>
          <a:p>
            <a:pPr marL="457200" marR="0" lvl="0" indent="-457200" algn="l" rtl="0">
              <a:spcBef>
                <a:spcPts val="0"/>
              </a:spcBef>
              <a:spcAft>
                <a:spcPts val="0"/>
              </a:spcAft>
              <a:buClr>
                <a:schemeClr val="dk1"/>
              </a:buClr>
              <a:buSzPts val="2400"/>
              <a:buFont typeface="+mj-lt"/>
              <a:buAutoNum type="arabicPeriod"/>
            </a:pPr>
            <a:endParaRPr lang="en-US" sz="2400" dirty="0">
              <a:solidFill>
                <a:schemeClr val="dk1"/>
              </a:solidFill>
              <a:latin typeface="Avenir Book" panose="02000503020000020003" pitchFamily="2" charset="0"/>
              <a:ea typeface="Avenir"/>
              <a:cs typeface="Avenir"/>
              <a:sym typeface="Avenir"/>
            </a:endParaRPr>
          </a:p>
          <a:p>
            <a:pPr marL="457200" indent="-457200">
              <a:buClr>
                <a:schemeClr val="dk1"/>
              </a:buClr>
              <a:buSzPts val="2400"/>
              <a:buFont typeface="+mj-lt"/>
              <a:buAutoNum type="arabicPeriod"/>
            </a:pPr>
            <a:r>
              <a:rPr lang="en-US" sz="2400" dirty="0">
                <a:solidFill>
                  <a:schemeClr val="dk1"/>
                </a:solidFill>
                <a:latin typeface="Avenir Book" panose="02000503020000020003" pitchFamily="2" charset="0"/>
                <a:ea typeface="Avenir"/>
                <a:cs typeface="Avenir"/>
                <a:sym typeface="Avenir"/>
              </a:rPr>
              <a:t>Be Where Your Audience Is</a:t>
            </a:r>
            <a:endParaRPr lang="en-US" sz="2400" dirty="0">
              <a:latin typeface="Avenir Book" panose="02000503020000020003" pitchFamily="2" charset="0"/>
            </a:endParaRPr>
          </a:p>
          <a:p>
            <a:pPr marR="0" lvl="0" algn="l" rtl="0">
              <a:spcBef>
                <a:spcPts val="0"/>
              </a:spcBef>
              <a:spcAft>
                <a:spcPts val="0"/>
              </a:spcAft>
              <a:buClr>
                <a:schemeClr val="dk1"/>
              </a:buClr>
              <a:buSzPts val="2400"/>
            </a:pPr>
            <a:br>
              <a:rPr lang="en-US" sz="1700" dirty="0">
                <a:solidFill>
                  <a:schemeClr val="dk1"/>
                </a:solidFill>
                <a:latin typeface="Avenir"/>
                <a:ea typeface="Avenir"/>
                <a:cs typeface="Avenir"/>
                <a:sym typeface="Avenir"/>
              </a:rPr>
            </a:br>
            <a:endParaRPr sz="1700" dirty="0">
              <a:solidFill>
                <a:schemeClr val="dk1"/>
              </a:solidFill>
              <a:latin typeface="Avenir"/>
              <a:ea typeface="Avenir"/>
              <a:cs typeface="Avenir"/>
              <a:sym typeface="Avenir"/>
            </a:endParaRPr>
          </a:p>
        </p:txBody>
      </p:sp>
      <p:sp>
        <p:nvSpPr>
          <p:cNvPr id="253" name="Google Shape;253;p29"/>
          <p:cNvSpPr/>
          <p:nvPr/>
        </p:nvSpPr>
        <p:spPr>
          <a:xfrm>
            <a:off x="3551550" y="428200"/>
            <a:ext cx="5088900" cy="880800"/>
          </a:xfrm>
          <a:prstGeom prst="rect">
            <a:avLst/>
          </a:prstGeom>
          <a:noFill/>
          <a:ln w="38100" cap="flat" cmpd="sng">
            <a:solidFill>
              <a:srgbClr val="00BEB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3">
            <a:extLst>
              <a:ext uri="{FF2B5EF4-FFF2-40B4-BE49-F238E27FC236}">
                <a16:creationId xmlns:a16="http://schemas.microsoft.com/office/drawing/2014/main" id="{85280EE5-0EF6-984E-83DC-2CE4053B73F4}"/>
              </a:ext>
            </a:extLst>
          </p:cNvPr>
          <p:cNvSpPr/>
          <p:nvPr/>
        </p:nvSpPr>
        <p:spPr>
          <a:xfrm>
            <a:off x="0" y="-1"/>
            <a:ext cx="12192000" cy="1935805"/>
          </a:xfrm>
          <a:custGeom>
            <a:avLst/>
            <a:gdLst>
              <a:gd name="connsiteX0" fmla="*/ 0 w 3268116"/>
              <a:gd name="connsiteY0" fmla="*/ 0 h 5144785"/>
              <a:gd name="connsiteX1" fmla="*/ 3268116 w 3268116"/>
              <a:gd name="connsiteY1" fmla="*/ 0 h 5144785"/>
              <a:gd name="connsiteX2" fmla="*/ 3268116 w 3268116"/>
              <a:gd name="connsiteY2" fmla="*/ 5144785 h 5144785"/>
              <a:gd name="connsiteX3" fmla="*/ 0 w 3268116"/>
              <a:gd name="connsiteY3" fmla="*/ 5144785 h 5144785"/>
              <a:gd name="connsiteX4" fmla="*/ 0 w 3268116"/>
              <a:gd name="connsiteY4" fmla="*/ 0 h 5144785"/>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268116" h="5144785">
                <a:moveTo>
                  <a:pt x="0" y="0"/>
                </a:moveTo>
                <a:lnTo>
                  <a:pt x="3268116" y="0"/>
                </a:lnTo>
                <a:lnTo>
                  <a:pt x="3268116" y="5144785"/>
                </a:lnTo>
                <a:lnTo>
                  <a:pt x="0" y="5144785"/>
                </a:lnTo>
                <a:lnTo>
                  <a:pt x="0" y="0"/>
                </a:lnTo>
              </a:path>
            </a:pathLst>
          </a:custGeom>
          <a:solidFill>
            <a:srgbClr val="00000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p>
        </p:txBody>
      </p:sp>
      <p:sp>
        <p:nvSpPr>
          <p:cNvPr id="3" name="Text Placeholder 2">
            <a:extLst>
              <a:ext uri="{FF2B5EF4-FFF2-40B4-BE49-F238E27FC236}">
                <a16:creationId xmlns:a16="http://schemas.microsoft.com/office/drawing/2014/main" id="{F9290850-B578-944B-80B6-1FFEECF63F30}"/>
              </a:ext>
            </a:extLst>
          </p:cNvPr>
          <p:cNvSpPr>
            <a:spLocks noGrp="1"/>
          </p:cNvSpPr>
          <p:nvPr>
            <p:ph type="body" idx="1"/>
          </p:nvPr>
        </p:nvSpPr>
        <p:spPr>
          <a:xfrm>
            <a:off x="675260" y="1679811"/>
            <a:ext cx="6272719" cy="4351338"/>
          </a:xfrm>
        </p:spPr>
        <p:txBody>
          <a:bodyPr/>
          <a:lstStyle/>
          <a:p>
            <a:pPr marL="114300" indent="0" algn="ctr">
              <a:buNone/>
            </a:pPr>
            <a:endParaRPr lang="en-US" sz="2500" dirty="0">
              <a:latin typeface="Avenir Book" panose="02000503020000020003" pitchFamily="2" charset="0"/>
            </a:endParaRPr>
          </a:p>
          <a:p>
            <a:pPr marL="114300" indent="0" algn="ctr">
              <a:buNone/>
            </a:pPr>
            <a:endParaRPr lang="en-US" sz="2500" dirty="0">
              <a:latin typeface="Avenir Book" panose="02000503020000020003" pitchFamily="2" charset="0"/>
            </a:endParaRPr>
          </a:p>
          <a:p>
            <a:pPr marL="114300" indent="0" algn="ctr">
              <a:buNone/>
            </a:pPr>
            <a:endParaRPr lang="en-US" sz="2500" dirty="0">
              <a:latin typeface="Avenir Book" panose="02000503020000020003" pitchFamily="2" charset="0"/>
            </a:endParaRPr>
          </a:p>
          <a:p>
            <a:pPr marL="114300" indent="0" algn="ctr">
              <a:buNone/>
            </a:pPr>
            <a:r>
              <a:rPr lang="en-US" sz="2500" dirty="0">
                <a:latin typeface="Avenir Book" panose="02000503020000020003" pitchFamily="2" charset="0"/>
              </a:rPr>
              <a:t>Companies like Walmart are entering the market with their own private labels. </a:t>
            </a:r>
          </a:p>
          <a:p>
            <a:pPr marL="114300" indent="0" algn="ctr">
              <a:buNone/>
            </a:pPr>
            <a:endParaRPr lang="en-US" sz="2500" dirty="0">
              <a:latin typeface="Avenir Book" panose="02000503020000020003" pitchFamily="2" charset="0"/>
            </a:endParaRPr>
          </a:p>
          <a:p>
            <a:pPr marL="114300" indent="0" algn="ctr">
              <a:buNone/>
            </a:pPr>
            <a:r>
              <a:rPr lang="en-US" sz="2500" dirty="0">
                <a:latin typeface="Avenir Book" panose="02000503020000020003" pitchFamily="2" charset="0"/>
              </a:rPr>
              <a:t>priced to lure in bargain hunters, but still drink like a $30 or $40 bottle, similar to Trader Joe's Charles Shaw line.</a:t>
            </a:r>
          </a:p>
          <a:p>
            <a:endParaRPr lang="en-US" sz="2500" dirty="0">
              <a:latin typeface="Avenir Book" panose="02000503020000020003" pitchFamily="2" charset="0"/>
            </a:endParaRPr>
          </a:p>
        </p:txBody>
      </p:sp>
      <p:pic>
        <p:nvPicPr>
          <p:cNvPr id="4" name="Picture 3">
            <a:extLst>
              <a:ext uri="{FF2B5EF4-FFF2-40B4-BE49-F238E27FC236}">
                <a16:creationId xmlns:a16="http://schemas.microsoft.com/office/drawing/2014/main" id="{053832EE-D328-8740-9839-E3CC375C1E36}"/>
              </a:ext>
            </a:extLst>
          </p:cNvPr>
          <p:cNvPicPr>
            <a:picLocks noChangeAspect="1"/>
          </p:cNvPicPr>
          <p:nvPr/>
        </p:nvPicPr>
        <p:blipFill>
          <a:blip r:embed="rId3"/>
          <a:stretch>
            <a:fillRect/>
          </a:stretch>
        </p:blipFill>
        <p:spPr>
          <a:xfrm>
            <a:off x="7174958" y="2610242"/>
            <a:ext cx="4263960" cy="3197970"/>
          </a:xfrm>
          <a:prstGeom prst="rect">
            <a:avLst/>
          </a:prstGeom>
        </p:spPr>
      </p:pic>
      <p:sp>
        <p:nvSpPr>
          <p:cNvPr id="6" name="Google Shape;207;p24">
            <a:extLst>
              <a:ext uri="{FF2B5EF4-FFF2-40B4-BE49-F238E27FC236}">
                <a16:creationId xmlns:a16="http://schemas.microsoft.com/office/drawing/2014/main" id="{9469BF66-9345-0D48-8384-2D76EB536C90}"/>
              </a:ext>
            </a:extLst>
          </p:cNvPr>
          <p:cNvSpPr/>
          <p:nvPr/>
        </p:nvSpPr>
        <p:spPr>
          <a:xfrm>
            <a:off x="2531623" y="387471"/>
            <a:ext cx="7128754" cy="1097883"/>
          </a:xfrm>
          <a:prstGeom prst="rect">
            <a:avLst/>
          </a:prstGeom>
          <a:noFill/>
          <a:ln w="38100" cap="flat" cmpd="sng">
            <a:solidFill>
              <a:srgbClr val="00BEB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2500" dirty="0">
                <a:solidFill>
                  <a:schemeClr val="bg1"/>
                </a:solidFill>
                <a:latin typeface="Avenir Book" panose="02000503020000020003" pitchFamily="2" charset="0"/>
              </a:rPr>
              <a:t>Millennial Consumer Behavior Driving Demand</a:t>
            </a:r>
            <a:endParaRPr sz="2500" dirty="0">
              <a:solidFill>
                <a:schemeClr val="bg1"/>
              </a:solidFill>
              <a:latin typeface="Avenir Book" panose="02000503020000020003" pitchFamily="2" charset="0"/>
            </a:endParaRPr>
          </a:p>
        </p:txBody>
      </p:sp>
    </p:spTree>
    <p:extLst>
      <p:ext uri="{BB962C8B-B14F-4D97-AF65-F5344CB8AC3E}">
        <p14:creationId xmlns:p14="http://schemas.microsoft.com/office/powerpoint/2010/main" val="26358267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7" name="Freeform 3">
            <a:extLst>
              <a:ext uri="{FF2B5EF4-FFF2-40B4-BE49-F238E27FC236}">
                <a16:creationId xmlns:a16="http://schemas.microsoft.com/office/drawing/2014/main" id="{40B8B28A-122C-9146-8F85-B8EC83FBBEF6}"/>
              </a:ext>
            </a:extLst>
          </p:cNvPr>
          <p:cNvSpPr/>
          <p:nvPr/>
        </p:nvSpPr>
        <p:spPr>
          <a:xfrm>
            <a:off x="0" y="27993"/>
            <a:ext cx="12192000" cy="2034984"/>
          </a:xfrm>
          <a:custGeom>
            <a:avLst/>
            <a:gdLst>
              <a:gd name="connsiteX0" fmla="*/ 0 w 3268116"/>
              <a:gd name="connsiteY0" fmla="*/ 0 h 5144785"/>
              <a:gd name="connsiteX1" fmla="*/ 3268116 w 3268116"/>
              <a:gd name="connsiteY1" fmla="*/ 0 h 5144785"/>
              <a:gd name="connsiteX2" fmla="*/ 3268116 w 3268116"/>
              <a:gd name="connsiteY2" fmla="*/ 5144785 h 5144785"/>
              <a:gd name="connsiteX3" fmla="*/ 0 w 3268116"/>
              <a:gd name="connsiteY3" fmla="*/ 5144785 h 5144785"/>
              <a:gd name="connsiteX4" fmla="*/ 0 w 3268116"/>
              <a:gd name="connsiteY4" fmla="*/ 0 h 5144785"/>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268116" h="5144785">
                <a:moveTo>
                  <a:pt x="0" y="0"/>
                </a:moveTo>
                <a:lnTo>
                  <a:pt x="3268116" y="0"/>
                </a:lnTo>
                <a:lnTo>
                  <a:pt x="3268116" y="5144785"/>
                </a:lnTo>
                <a:lnTo>
                  <a:pt x="0" y="5144785"/>
                </a:lnTo>
                <a:lnTo>
                  <a:pt x="0" y="0"/>
                </a:lnTo>
              </a:path>
            </a:pathLst>
          </a:custGeom>
          <a:solidFill>
            <a:srgbClr val="00000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40" name="Google Shape;240;p28"/>
          <p:cNvPicPr preferRelativeResize="0"/>
          <p:nvPr/>
        </p:nvPicPr>
        <p:blipFill rotWithShape="1">
          <a:blip r:embed="rId3">
            <a:alphaModFix/>
          </a:blip>
          <a:srcRect/>
          <a:stretch/>
        </p:blipFill>
        <p:spPr>
          <a:xfrm>
            <a:off x="3115733" y="2214308"/>
            <a:ext cx="5960534" cy="4470400"/>
          </a:xfrm>
          <a:prstGeom prst="rect">
            <a:avLst/>
          </a:prstGeom>
          <a:noFill/>
          <a:ln>
            <a:noFill/>
          </a:ln>
        </p:spPr>
      </p:pic>
      <p:sp>
        <p:nvSpPr>
          <p:cNvPr id="241" name="Google Shape;241;p28"/>
          <p:cNvSpPr txBox="1"/>
          <p:nvPr/>
        </p:nvSpPr>
        <p:spPr>
          <a:xfrm>
            <a:off x="1841700" y="661483"/>
            <a:ext cx="8508600" cy="1077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dirty="0">
                <a:solidFill>
                  <a:schemeClr val="bg1"/>
                </a:solidFill>
                <a:latin typeface="Avenir"/>
                <a:ea typeface="Avenir"/>
                <a:cs typeface="Avenir"/>
                <a:sym typeface="Avenir"/>
              </a:rPr>
              <a:t>Craft Your Consumer Journey Map</a:t>
            </a:r>
            <a:endParaRPr dirty="0">
              <a:solidFill>
                <a:schemeClr val="bg1"/>
              </a:solidFill>
              <a:latin typeface="Avenir"/>
              <a:ea typeface="Avenir"/>
              <a:cs typeface="Avenir"/>
              <a:sym typeface="Avenir"/>
            </a:endParaRPr>
          </a:p>
        </p:txBody>
      </p:sp>
      <p:pic>
        <p:nvPicPr>
          <p:cNvPr id="242" name="Google Shape;242;p28"/>
          <p:cNvPicPr preferRelativeResize="0"/>
          <p:nvPr/>
        </p:nvPicPr>
        <p:blipFill rotWithShape="1">
          <a:blip r:embed="rId4">
            <a:alphaModFix/>
          </a:blip>
          <a:srcRect/>
          <a:stretch/>
        </p:blipFill>
        <p:spPr>
          <a:xfrm>
            <a:off x="1727202" y="6375400"/>
            <a:ext cx="1828799" cy="304800"/>
          </a:xfrm>
          <a:prstGeom prst="rect">
            <a:avLst/>
          </a:prstGeom>
          <a:noFill/>
          <a:ln>
            <a:noFill/>
          </a:ln>
        </p:spPr>
      </p:pic>
      <p:pic>
        <p:nvPicPr>
          <p:cNvPr id="243" name="Google Shape;243;p28"/>
          <p:cNvPicPr preferRelativeResize="0"/>
          <p:nvPr/>
        </p:nvPicPr>
        <p:blipFill rotWithShape="1">
          <a:blip r:embed="rId4">
            <a:alphaModFix/>
          </a:blip>
          <a:srcRect/>
          <a:stretch/>
        </p:blipFill>
        <p:spPr>
          <a:xfrm>
            <a:off x="8737600" y="6375400"/>
            <a:ext cx="1625600" cy="284733"/>
          </a:xfrm>
          <a:prstGeom prst="rect">
            <a:avLst/>
          </a:prstGeom>
          <a:noFill/>
          <a:ln>
            <a:noFill/>
          </a:ln>
        </p:spPr>
      </p:pic>
      <p:sp>
        <p:nvSpPr>
          <p:cNvPr id="244" name="Google Shape;244;p28"/>
          <p:cNvSpPr/>
          <p:nvPr/>
        </p:nvSpPr>
        <p:spPr>
          <a:xfrm>
            <a:off x="2627613" y="533788"/>
            <a:ext cx="6839400" cy="880800"/>
          </a:xfrm>
          <a:prstGeom prst="rect">
            <a:avLst/>
          </a:prstGeom>
          <a:noFill/>
          <a:ln w="38100" cap="flat" cmpd="sng">
            <a:solidFill>
              <a:srgbClr val="00BEB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Google Shape;97;p14" descr="paint.png"/>
          <p:cNvPicPr preferRelativeResize="0"/>
          <p:nvPr/>
        </p:nvPicPr>
        <p:blipFill rotWithShape="1">
          <a:blip r:embed="rId3">
            <a:alphaModFix/>
          </a:blip>
          <a:srcRect l="22970" t="25275" b="38404"/>
          <a:stretch/>
        </p:blipFill>
        <p:spPr>
          <a:xfrm>
            <a:off x="0" y="2839075"/>
            <a:ext cx="6466551" cy="1721774"/>
          </a:xfrm>
          <a:prstGeom prst="rect">
            <a:avLst/>
          </a:prstGeom>
          <a:noFill/>
          <a:ln>
            <a:noFill/>
          </a:ln>
        </p:spPr>
      </p:pic>
      <p:pic>
        <p:nvPicPr>
          <p:cNvPr id="98" name="Google Shape;98;p14" descr="paint.png"/>
          <p:cNvPicPr preferRelativeResize="0"/>
          <p:nvPr/>
        </p:nvPicPr>
        <p:blipFill rotWithShape="1">
          <a:blip r:embed="rId3">
            <a:alphaModFix/>
          </a:blip>
          <a:srcRect l="22971" t="25275" r="22977" b="38404"/>
          <a:stretch/>
        </p:blipFill>
        <p:spPr>
          <a:xfrm>
            <a:off x="5036225" y="2839075"/>
            <a:ext cx="7189224" cy="1721774"/>
          </a:xfrm>
          <a:prstGeom prst="rect">
            <a:avLst/>
          </a:prstGeom>
          <a:noFill/>
          <a:ln>
            <a:noFill/>
          </a:ln>
        </p:spPr>
      </p:pic>
      <p:pic>
        <p:nvPicPr>
          <p:cNvPr id="99" name="Google Shape;99;p14"/>
          <p:cNvPicPr preferRelativeResize="0"/>
          <p:nvPr/>
        </p:nvPicPr>
        <p:blipFill rotWithShape="1">
          <a:blip r:embed="rId4">
            <a:alphaModFix/>
          </a:blip>
          <a:srcRect/>
          <a:stretch/>
        </p:blipFill>
        <p:spPr>
          <a:xfrm>
            <a:off x="4402024" y="1402703"/>
            <a:ext cx="3698099" cy="4594600"/>
          </a:xfrm>
          <a:prstGeom prst="rect">
            <a:avLst/>
          </a:prstGeom>
          <a:noFill/>
          <a:ln w="12700" cap="flat" cmpd="sng">
            <a:solidFill>
              <a:srgbClr val="26C7D1"/>
            </a:solidFill>
            <a:prstDash val="solid"/>
            <a:round/>
            <a:headEnd type="none" w="sm" len="sm"/>
            <a:tailEnd type="none" w="sm" len="sm"/>
          </a:ln>
        </p:spPr>
      </p:pic>
      <p:sp>
        <p:nvSpPr>
          <p:cNvPr id="100" name="Google Shape;100;p14"/>
          <p:cNvSpPr txBox="1"/>
          <p:nvPr/>
        </p:nvSpPr>
        <p:spPr>
          <a:xfrm>
            <a:off x="181600" y="2960350"/>
            <a:ext cx="3980400" cy="961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600">
                <a:solidFill>
                  <a:schemeClr val="dk1"/>
                </a:solidFill>
                <a:latin typeface="Avenir"/>
                <a:ea typeface="Avenir"/>
                <a:cs typeface="Avenir"/>
                <a:sym typeface="Avenir"/>
              </a:rPr>
              <a:t>A Show To </a:t>
            </a:r>
            <a:endParaRPr sz="2600">
              <a:solidFill>
                <a:schemeClr val="dk1"/>
              </a:solidFill>
              <a:latin typeface="Avenir"/>
              <a:ea typeface="Avenir"/>
              <a:cs typeface="Avenir"/>
              <a:sym typeface="Avenir"/>
            </a:endParaRPr>
          </a:p>
          <a:p>
            <a:pPr marL="0" lvl="0" indent="0" algn="ctr" rtl="0">
              <a:spcBef>
                <a:spcPts val="0"/>
              </a:spcBef>
              <a:spcAft>
                <a:spcPts val="0"/>
              </a:spcAft>
              <a:buNone/>
            </a:pPr>
            <a:r>
              <a:rPr lang="en-US" sz="2600">
                <a:solidFill>
                  <a:schemeClr val="dk1"/>
                </a:solidFill>
                <a:latin typeface="Avenir"/>
                <a:ea typeface="Avenir"/>
                <a:cs typeface="Avenir"/>
                <a:sym typeface="Avenir"/>
              </a:rPr>
              <a:t>Empower &amp; Inspire</a:t>
            </a:r>
            <a:endParaRPr sz="2600">
              <a:solidFill>
                <a:schemeClr val="dk1"/>
              </a:solidFill>
              <a:latin typeface="Avenir"/>
              <a:ea typeface="Avenir"/>
              <a:cs typeface="Avenir"/>
              <a:sym typeface="Avenir"/>
            </a:endParaRPr>
          </a:p>
        </p:txBody>
      </p:sp>
      <p:sp>
        <p:nvSpPr>
          <p:cNvPr id="101" name="Google Shape;101;p14"/>
          <p:cNvSpPr txBox="1"/>
          <p:nvPr/>
        </p:nvSpPr>
        <p:spPr>
          <a:xfrm>
            <a:off x="8604500" y="2839075"/>
            <a:ext cx="2853000" cy="140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US" sz="2400">
                <a:solidFill>
                  <a:schemeClr val="dk1"/>
                </a:solidFill>
                <a:latin typeface="Avenir"/>
                <a:ea typeface="Avenir"/>
                <a:cs typeface="Avenir"/>
                <a:sym typeface="Avenir"/>
              </a:rPr>
              <a:t>Our Voice</a:t>
            </a:r>
            <a:endParaRPr sz="2400">
              <a:solidFill>
                <a:schemeClr val="dk1"/>
              </a:solidFill>
              <a:latin typeface="Avenir"/>
              <a:ea typeface="Avenir"/>
              <a:cs typeface="Avenir"/>
              <a:sym typeface="Avenir"/>
            </a:endParaRPr>
          </a:p>
          <a:p>
            <a:pPr marL="0" lvl="0" indent="0" algn="l" rtl="0">
              <a:spcBef>
                <a:spcPts val="0"/>
              </a:spcBef>
              <a:spcAft>
                <a:spcPts val="0"/>
              </a:spcAft>
              <a:buClr>
                <a:schemeClr val="dk1"/>
              </a:buClr>
              <a:buFont typeface="Arial"/>
              <a:buNone/>
            </a:pPr>
            <a:r>
              <a:rPr lang="en-US" sz="2400">
                <a:solidFill>
                  <a:schemeClr val="dk1"/>
                </a:solidFill>
                <a:latin typeface="Avenir"/>
                <a:ea typeface="Avenir"/>
                <a:cs typeface="Avenir"/>
                <a:sym typeface="Avenir"/>
              </a:rPr>
              <a:t>Our Opinion </a:t>
            </a:r>
            <a:endParaRPr sz="2400">
              <a:solidFill>
                <a:schemeClr val="dk1"/>
              </a:solidFill>
              <a:latin typeface="Avenir"/>
              <a:ea typeface="Avenir"/>
              <a:cs typeface="Avenir"/>
              <a:sym typeface="Avenir"/>
            </a:endParaRPr>
          </a:p>
          <a:p>
            <a:pPr marL="0" lvl="0" indent="0" algn="l" rtl="0">
              <a:spcBef>
                <a:spcPts val="0"/>
              </a:spcBef>
              <a:spcAft>
                <a:spcPts val="0"/>
              </a:spcAft>
              <a:buClr>
                <a:schemeClr val="dk1"/>
              </a:buClr>
              <a:buFont typeface="Arial"/>
              <a:buNone/>
            </a:pPr>
            <a:r>
              <a:rPr lang="en-US" sz="2400">
                <a:solidFill>
                  <a:schemeClr val="dk1"/>
                </a:solidFill>
                <a:latin typeface="Avenir"/>
                <a:ea typeface="Avenir"/>
                <a:cs typeface="Avenir"/>
                <a:sym typeface="Avenir"/>
              </a:rPr>
              <a:t>Our Time To Talk…</a:t>
            </a:r>
            <a:endParaRPr sz="2400">
              <a:latin typeface="Avenir"/>
              <a:ea typeface="Avenir"/>
              <a:cs typeface="Avenir"/>
              <a:sym typeface="Avenir"/>
            </a:endParaRPr>
          </a:p>
        </p:txBody>
      </p:sp>
      <p:sp>
        <p:nvSpPr>
          <p:cNvPr id="102" name="Google Shape;102;p14"/>
          <p:cNvSpPr txBox="1"/>
          <p:nvPr/>
        </p:nvSpPr>
        <p:spPr>
          <a:xfrm>
            <a:off x="4343650" y="361350"/>
            <a:ext cx="6873000" cy="51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600">
                <a:latin typeface="Avenir"/>
                <a:ea typeface="Avenir"/>
                <a:cs typeface="Avenir"/>
                <a:sym typeface="Avenir"/>
              </a:rPr>
              <a:t>TEEN TALK LIVE</a:t>
            </a:r>
            <a:endParaRPr sz="3600">
              <a:latin typeface="Avenir"/>
              <a:ea typeface="Avenir"/>
              <a:cs typeface="Avenir"/>
              <a:sym typeface="Avenir"/>
            </a:endParaRPr>
          </a:p>
        </p:txBody>
      </p:sp>
      <p:sp>
        <p:nvSpPr>
          <p:cNvPr id="103" name="Google Shape;103;p14"/>
          <p:cNvSpPr txBox="1"/>
          <p:nvPr/>
        </p:nvSpPr>
        <p:spPr>
          <a:xfrm>
            <a:off x="5653525" y="6100400"/>
            <a:ext cx="1821900" cy="31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latin typeface="Avenir"/>
                <a:ea typeface="Avenir"/>
                <a:cs typeface="Avenir"/>
                <a:sym typeface="Avenir"/>
              </a:rPr>
              <a:t>Year: 2008</a:t>
            </a:r>
            <a:endParaRPr sz="1800">
              <a:latin typeface="Avenir"/>
              <a:ea typeface="Avenir"/>
              <a:cs typeface="Avenir"/>
              <a:sym typeface="Aveni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30"/>
          <p:cNvSpPr txBox="1"/>
          <p:nvPr/>
        </p:nvSpPr>
        <p:spPr>
          <a:xfrm>
            <a:off x="-1739025" y="3122050"/>
            <a:ext cx="11948100" cy="702000"/>
          </a:xfrm>
          <a:prstGeom prst="rect">
            <a:avLst/>
          </a:prstGeom>
          <a:noFill/>
          <a:ln>
            <a:noFill/>
          </a:ln>
        </p:spPr>
        <p:txBody>
          <a:bodyPr spcFirstLastPara="1" wrap="square" lIns="91425" tIns="45700" rIns="91425" bIns="45700" anchor="t" anchorCtr="0">
            <a:noAutofit/>
          </a:bodyPr>
          <a:lstStyle/>
          <a:p>
            <a:pPr marL="1371600" marR="0" lvl="0" indent="457200" algn="l" rtl="0">
              <a:spcBef>
                <a:spcPts val="0"/>
              </a:spcBef>
              <a:spcAft>
                <a:spcPts val="0"/>
              </a:spcAft>
              <a:buNone/>
            </a:pPr>
            <a:r>
              <a:rPr lang="en-US" sz="3600" dirty="0">
                <a:solidFill>
                  <a:srgbClr val="00BEBE"/>
                </a:solidFill>
                <a:latin typeface="Century Gothic"/>
                <a:ea typeface="Century Gothic"/>
                <a:cs typeface="Century Gothic"/>
                <a:sym typeface="Century Gothic"/>
              </a:rPr>
              <a:t>You can not blanket market to </a:t>
            </a:r>
            <a:r>
              <a:rPr lang="en-US" sz="3600" b="1" dirty="0">
                <a:solidFill>
                  <a:srgbClr val="00BEBE"/>
                </a:solidFill>
                <a:latin typeface="Century Gothic"/>
                <a:ea typeface="Century Gothic"/>
                <a:cs typeface="Century Gothic"/>
                <a:sym typeface="Century Gothic"/>
              </a:rPr>
              <a:t>Millennials…</a:t>
            </a:r>
            <a:endParaRPr sz="3600" b="1" dirty="0">
              <a:solidFill>
                <a:srgbClr val="00BEBE"/>
              </a:solidFill>
              <a:latin typeface="Century Gothic"/>
              <a:ea typeface="Century Gothic"/>
              <a:cs typeface="Century Gothic"/>
              <a:sym typeface="Century Gothic"/>
            </a:endParaRPr>
          </a:p>
          <a:p>
            <a:pPr marL="0" marR="0" lvl="0" indent="0" algn="ctr" rtl="0">
              <a:spcBef>
                <a:spcPts val="0"/>
              </a:spcBef>
              <a:spcAft>
                <a:spcPts val="0"/>
              </a:spcAft>
              <a:buNone/>
            </a:pPr>
            <a:endParaRPr sz="4800" b="1" dirty="0">
              <a:solidFill>
                <a:schemeClr val="dk1"/>
              </a:solidFill>
              <a:latin typeface="Avenir"/>
              <a:ea typeface="Avenir"/>
              <a:cs typeface="Avenir"/>
              <a:sym typeface="Avenir"/>
            </a:endParaRPr>
          </a:p>
          <a:p>
            <a:pPr marL="0" marR="0" lvl="0" indent="0" algn="ctr" rtl="0">
              <a:spcBef>
                <a:spcPts val="0"/>
              </a:spcBef>
              <a:spcAft>
                <a:spcPts val="0"/>
              </a:spcAft>
              <a:buNone/>
            </a:pPr>
            <a:endParaRPr sz="4800" b="1" dirty="0">
              <a:solidFill>
                <a:schemeClr val="dk1"/>
              </a:solidFill>
              <a:latin typeface="Avenir"/>
              <a:ea typeface="Avenir"/>
              <a:cs typeface="Avenir"/>
              <a:sym typeface="Avenir"/>
            </a:endParaRPr>
          </a:p>
          <a:p>
            <a:pPr marL="0" marR="0" lvl="0" indent="0" algn="l" rtl="0">
              <a:spcBef>
                <a:spcPts val="0"/>
              </a:spcBef>
              <a:spcAft>
                <a:spcPts val="0"/>
              </a:spcAft>
              <a:buNone/>
            </a:pPr>
            <a:endParaRPr sz="3600" b="1" dirty="0">
              <a:latin typeface="Avenir"/>
              <a:ea typeface="Avenir"/>
              <a:cs typeface="Avenir"/>
              <a:sym typeface="Avenir"/>
            </a:endParaRPr>
          </a:p>
        </p:txBody>
      </p:sp>
      <p:sp>
        <p:nvSpPr>
          <p:cNvPr id="259" name="Google Shape;259;p30"/>
          <p:cNvSpPr txBox="1"/>
          <p:nvPr/>
        </p:nvSpPr>
        <p:spPr>
          <a:xfrm>
            <a:off x="1241675" y="4395887"/>
            <a:ext cx="11424000" cy="702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sz="3300" dirty="0">
                <a:solidFill>
                  <a:srgbClr val="00BEBE"/>
                </a:solidFill>
                <a:latin typeface="Century Gothic"/>
                <a:ea typeface="Century Gothic"/>
                <a:cs typeface="Century Gothic"/>
                <a:sym typeface="Century Gothic"/>
              </a:rPr>
              <a:t>Identify who</a:t>
            </a:r>
            <a:r>
              <a:rPr lang="en-US" sz="3300" b="1" dirty="0">
                <a:solidFill>
                  <a:srgbClr val="00BEBE"/>
                </a:solidFill>
                <a:latin typeface="Century Gothic"/>
                <a:ea typeface="Century Gothic"/>
                <a:cs typeface="Century Gothic"/>
                <a:sym typeface="Century Gothic"/>
              </a:rPr>
              <a:t> your client is </a:t>
            </a:r>
            <a:r>
              <a:rPr lang="en-US" sz="3300" dirty="0">
                <a:latin typeface="Lobster"/>
                <a:ea typeface="Lobster"/>
                <a:cs typeface="Lobster"/>
                <a:sym typeface="Lobster"/>
              </a:rPr>
              <a:t>&amp;</a:t>
            </a:r>
            <a:r>
              <a:rPr lang="en-US" sz="3300" dirty="0">
                <a:solidFill>
                  <a:srgbClr val="00BEBE"/>
                </a:solidFill>
                <a:latin typeface="Century Gothic"/>
                <a:ea typeface="Century Gothic"/>
                <a:cs typeface="Century Gothic"/>
                <a:sym typeface="Century Gothic"/>
              </a:rPr>
              <a:t> where they are online…</a:t>
            </a:r>
            <a:r>
              <a:rPr lang="en-US" sz="3600" dirty="0">
                <a:solidFill>
                  <a:srgbClr val="00BEBE"/>
                </a:solidFill>
                <a:latin typeface="Avenir"/>
                <a:ea typeface="Avenir"/>
                <a:cs typeface="Avenir"/>
                <a:sym typeface="Avenir"/>
              </a:rPr>
              <a:t> </a:t>
            </a:r>
            <a:endParaRPr sz="3600" dirty="0">
              <a:solidFill>
                <a:srgbClr val="00BEBE"/>
              </a:solidFill>
              <a:latin typeface="Avenir"/>
              <a:ea typeface="Avenir"/>
              <a:cs typeface="Avenir"/>
              <a:sym typeface="Avenir"/>
            </a:endParaRPr>
          </a:p>
          <a:p>
            <a:pPr marL="1371600" marR="0" lvl="0" indent="457200" algn="l" rtl="0">
              <a:spcBef>
                <a:spcPts val="0"/>
              </a:spcBef>
              <a:spcAft>
                <a:spcPts val="0"/>
              </a:spcAft>
              <a:buNone/>
            </a:pPr>
            <a:endParaRPr sz="3600" b="1" dirty="0">
              <a:solidFill>
                <a:srgbClr val="00BEBE"/>
              </a:solidFill>
              <a:latin typeface="Century Gothic"/>
              <a:ea typeface="Century Gothic"/>
              <a:cs typeface="Century Gothic"/>
              <a:sym typeface="Century Gothic"/>
            </a:endParaRPr>
          </a:p>
          <a:p>
            <a:pPr marL="0" marR="0" lvl="0" indent="0" algn="ctr" rtl="0">
              <a:spcBef>
                <a:spcPts val="0"/>
              </a:spcBef>
              <a:spcAft>
                <a:spcPts val="0"/>
              </a:spcAft>
              <a:buNone/>
            </a:pPr>
            <a:endParaRPr sz="4800" b="1" dirty="0">
              <a:solidFill>
                <a:schemeClr val="dk1"/>
              </a:solidFill>
              <a:latin typeface="Avenir"/>
              <a:ea typeface="Avenir"/>
              <a:cs typeface="Avenir"/>
              <a:sym typeface="Avenir"/>
            </a:endParaRPr>
          </a:p>
          <a:p>
            <a:pPr marL="0" marR="0" lvl="0" indent="0" algn="l" rtl="0">
              <a:spcBef>
                <a:spcPts val="0"/>
              </a:spcBef>
              <a:spcAft>
                <a:spcPts val="0"/>
              </a:spcAft>
              <a:buNone/>
            </a:pPr>
            <a:endParaRPr sz="3600" b="1" dirty="0">
              <a:latin typeface="Avenir"/>
              <a:ea typeface="Avenir"/>
              <a:cs typeface="Avenir"/>
              <a:sym typeface="Avenir"/>
            </a:endParaRPr>
          </a:p>
        </p:txBody>
      </p:sp>
      <p:pic>
        <p:nvPicPr>
          <p:cNvPr id="260" name="Google Shape;260;p30"/>
          <p:cNvPicPr preferRelativeResize="0"/>
          <p:nvPr/>
        </p:nvPicPr>
        <p:blipFill>
          <a:blip r:embed="rId3">
            <a:alphaModFix/>
          </a:blip>
          <a:stretch>
            <a:fillRect/>
          </a:stretch>
        </p:blipFill>
        <p:spPr>
          <a:xfrm>
            <a:off x="5029625" y="324727"/>
            <a:ext cx="2381250" cy="23812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32"/>
          <p:cNvSpPr txBox="1">
            <a:spLocks noGrp="1"/>
          </p:cNvSpPr>
          <p:nvPr>
            <p:ph type="title"/>
          </p:nvPr>
        </p:nvSpPr>
        <p:spPr>
          <a:xfrm>
            <a:off x="512700" y="3056698"/>
            <a:ext cx="5583300" cy="12342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6C7D1"/>
              </a:buClr>
              <a:buSzPts val="2400"/>
              <a:buFont typeface="Avenir"/>
              <a:buNone/>
            </a:pPr>
            <a:r>
              <a:rPr lang="en-US" sz="3600" dirty="0">
                <a:solidFill>
                  <a:srgbClr val="FFFFFF"/>
                </a:solidFill>
                <a:highlight>
                  <a:srgbClr val="00BEBE"/>
                </a:highlight>
                <a:latin typeface="Avenir"/>
                <a:ea typeface="Avenir"/>
                <a:cs typeface="Avenir"/>
                <a:sym typeface="Avenir"/>
              </a:rPr>
              <a:t>6 Millennial Micro Markets</a:t>
            </a:r>
            <a:br>
              <a:rPr lang="en-US" sz="3600" b="1" dirty="0">
                <a:highlight>
                  <a:srgbClr val="00BEBE"/>
                </a:highlight>
                <a:latin typeface="Avenir"/>
                <a:ea typeface="Avenir"/>
                <a:cs typeface="Avenir"/>
                <a:sym typeface="Avenir"/>
              </a:rPr>
            </a:br>
            <a:endParaRPr sz="3600" b="1" cap="none" dirty="0">
              <a:highlight>
                <a:srgbClr val="00BEBE"/>
              </a:highlight>
              <a:latin typeface="Avenir"/>
              <a:ea typeface="Avenir"/>
              <a:cs typeface="Avenir"/>
              <a:sym typeface="Avenir"/>
            </a:endParaRPr>
          </a:p>
        </p:txBody>
      </p:sp>
      <p:pic>
        <p:nvPicPr>
          <p:cNvPr id="275" name="Google Shape;275;p32" descr="micro market graphic.jpg"/>
          <p:cNvPicPr preferRelativeResize="0"/>
          <p:nvPr/>
        </p:nvPicPr>
        <p:blipFill rotWithShape="1">
          <a:blip r:embed="rId3">
            <a:alphaModFix/>
          </a:blip>
          <a:srcRect/>
          <a:stretch/>
        </p:blipFill>
        <p:spPr>
          <a:xfrm>
            <a:off x="6413275" y="181463"/>
            <a:ext cx="5018924" cy="649507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10" name="Freeform 3">
            <a:extLst>
              <a:ext uri="{FF2B5EF4-FFF2-40B4-BE49-F238E27FC236}">
                <a16:creationId xmlns:a16="http://schemas.microsoft.com/office/drawing/2014/main" id="{426119EC-1D9D-9047-ACC4-2D2842688860}"/>
              </a:ext>
            </a:extLst>
          </p:cNvPr>
          <p:cNvSpPr/>
          <p:nvPr/>
        </p:nvSpPr>
        <p:spPr>
          <a:xfrm>
            <a:off x="0" y="27993"/>
            <a:ext cx="12192000" cy="1799124"/>
          </a:xfrm>
          <a:custGeom>
            <a:avLst/>
            <a:gdLst>
              <a:gd name="connsiteX0" fmla="*/ 0 w 3268116"/>
              <a:gd name="connsiteY0" fmla="*/ 0 h 5144785"/>
              <a:gd name="connsiteX1" fmla="*/ 3268116 w 3268116"/>
              <a:gd name="connsiteY1" fmla="*/ 0 h 5144785"/>
              <a:gd name="connsiteX2" fmla="*/ 3268116 w 3268116"/>
              <a:gd name="connsiteY2" fmla="*/ 5144785 h 5144785"/>
              <a:gd name="connsiteX3" fmla="*/ 0 w 3268116"/>
              <a:gd name="connsiteY3" fmla="*/ 5144785 h 5144785"/>
              <a:gd name="connsiteX4" fmla="*/ 0 w 3268116"/>
              <a:gd name="connsiteY4" fmla="*/ 0 h 5144785"/>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268116" h="5144785">
                <a:moveTo>
                  <a:pt x="0" y="0"/>
                </a:moveTo>
                <a:lnTo>
                  <a:pt x="3268116" y="0"/>
                </a:lnTo>
                <a:lnTo>
                  <a:pt x="3268116" y="5144785"/>
                </a:lnTo>
                <a:lnTo>
                  <a:pt x="0" y="5144785"/>
                </a:lnTo>
                <a:lnTo>
                  <a:pt x="0" y="0"/>
                </a:lnTo>
              </a:path>
            </a:pathLst>
          </a:custGeom>
          <a:solidFill>
            <a:srgbClr val="00000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81" name="Google Shape;281;p33"/>
          <p:cNvSpPr txBox="1"/>
          <p:nvPr/>
        </p:nvSpPr>
        <p:spPr>
          <a:xfrm>
            <a:off x="749821" y="3010932"/>
            <a:ext cx="7206000" cy="489300"/>
          </a:xfrm>
          <a:prstGeom prst="rect">
            <a:avLst/>
          </a:prstGeom>
          <a:noFill/>
          <a:ln>
            <a:noFill/>
          </a:ln>
        </p:spPr>
        <p:txBody>
          <a:bodyPr spcFirstLastPara="1" wrap="square" lIns="91425" tIns="45700" rIns="91425" bIns="45700" anchor="t" anchorCtr="0">
            <a:noAutofit/>
          </a:bodyPr>
          <a:lstStyle/>
          <a:p>
            <a:pPr marL="457200" lvl="0" indent="-419100" algn="l" rtl="0">
              <a:lnSpc>
                <a:spcPct val="200000"/>
              </a:lnSpc>
              <a:spcBef>
                <a:spcPts val="0"/>
              </a:spcBef>
              <a:spcAft>
                <a:spcPts val="0"/>
              </a:spcAft>
              <a:buClr>
                <a:schemeClr val="dk1"/>
              </a:buClr>
              <a:buSzPts val="3000"/>
              <a:buFont typeface="Avenir"/>
              <a:buAutoNum type="arabicPeriod"/>
            </a:pPr>
            <a:r>
              <a:rPr lang="en-US" sz="3000" dirty="0">
                <a:solidFill>
                  <a:schemeClr val="dk1"/>
                </a:solidFill>
                <a:latin typeface="Avenir"/>
                <a:ea typeface="Avenir"/>
                <a:cs typeface="Avenir"/>
                <a:sym typeface="Avenir"/>
              </a:rPr>
              <a:t>College Students (18-23)</a:t>
            </a:r>
            <a:endParaRPr sz="3000" dirty="0">
              <a:solidFill>
                <a:schemeClr val="dk1"/>
              </a:solidFill>
              <a:latin typeface="Avenir"/>
              <a:ea typeface="Avenir"/>
              <a:cs typeface="Avenir"/>
              <a:sym typeface="Avenir"/>
            </a:endParaRPr>
          </a:p>
          <a:p>
            <a:pPr marL="457200" lvl="0" indent="0" algn="l" rtl="0">
              <a:lnSpc>
                <a:spcPct val="200000"/>
              </a:lnSpc>
              <a:spcBef>
                <a:spcPts val="0"/>
              </a:spcBef>
              <a:spcAft>
                <a:spcPts val="0"/>
              </a:spcAft>
              <a:buNone/>
            </a:pPr>
            <a:endParaRPr sz="3000" dirty="0">
              <a:solidFill>
                <a:schemeClr val="dk1"/>
              </a:solidFill>
            </a:endParaRPr>
          </a:p>
          <a:p>
            <a:pPr marL="0" marR="0" lvl="0" indent="0" algn="l" rtl="0">
              <a:lnSpc>
                <a:spcPct val="200000"/>
              </a:lnSpc>
              <a:spcBef>
                <a:spcPts val="0"/>
              </a:spcBef>
              <a:spcAft>
                <a:spcPts val="0"/>
              </a:spcAft>
              <a:buNone/>
            </a:pPr>
            <a:endParaRPr sz="3000" dirty="0"/>
          </a:p>
          <a:p>
            <a:pPr marL="457200" marR="0" lvl="0" indent="0" algn="l" rtl="0">
              <a:lnSpc>
                <a:spcPct val="200000"/>
              </a:lnSpc>
              <a:spcBef>
                <a:spcPts val="0"/>
              </a:spcBef>
              <a:spcAft>
                <a:spcPts val="0"/>
              </a:spcAft>
              <a:buNone/>
            </a:pPr>
            <a:endParaRPr sz="3000" dirty="0"/>
          </a:p>
        </p:txBody>
      </p:sp>
      <p:sp>
        <p:nvSpPr>
          <p:cNvPr id="282" name="Google Shape;282;p33"/>
          <p:cNvSpPr txBox="1"/>
          <p:nvPr/>
        </p:nvSpPr>
        <p:spPr>
          <a:xfrm>
            <a:off x="3454400" y="279401"/>
            <a:ext cx="5689500" cy="666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733" b="1" dirty="0">
                <a:solidFill>
                  <a:schemeClr val="bg1"/>
                </a:solidFill>
                <a:latin typeface="Avenir"/>
                <a:ea typeface="Avenir"/>
                <a:cs typeface="Avenir"/>
                <a:sym typeface="Avenir"/>
              </a:rPr>
              <a:t>Audience Segmentation </a:t>
            </a:r>
            <a:endParaRPr dirty="0">
              <a:solidFill>
                <a:schemeClr val="bg1"/>
              </a:solidFill>
            </a:endParaRPr>
          </a:p>
        </p:txBody>
      </p:sp>
      <p:pic>
        <p:nvPicPr>
          <p:cNvPr id="283" name="Google Shape;283;p33"/>
          <p:cNvPicPr preferRelativeResize="0"/>
          <p:nvPr/>
        </p:nvPicPr>
        <p:blipFill>
          <a:blip r:embed="rId3">
            <a:alphaModFix/>
          </a:blip>
          <a:stretch>
            <a:fillRect/>
          </a:stretch>
        </p:blipFill>
        <p:spPr>
          <a:xfrm>
            <a:off x="6134443" y="2551993"/>
            <a:ext cx="5178276" cy="2912805"/>
          </a:xfrm>
          <a:prstGeom prst="rect">
            <a:avLst/>
          </a:prstGeom>
          <a:noFill/>
          <a:ln>
            <a:noFill/>
          </a:ln>
        </p:spPr>
      </p:pic>
      <p:sp>
        <p:nvSpPr>
          <p:cNvPr id="284" name="Google Shape;284;p33"/>
          <p:cNvSpPr/>
          <p:nvPr/>
        </p:nvSpPr>
        <p:spPr>
          <a:xfrm>
            <a:off x="2676288" y="172438"/>
            <a:ext cx="6839400" cy="880800"/>
          </a:xfrm>
          <a:prstGeom prst="rect">
            <a:avLst/>
          </a:prstGeom>
          <a:noFill/>
          <a:ln w="38100" cap="flat" cmpd="sng">
            <a:solidFill>
              <a:srgbClr val="00BEB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33"/>
          <p:cNvSpPr txBox="1">
            <a:spLocks noGrp="1"/>
          </p:cNvSpPr>
          <p:nvPr>
            <p:ph type="title"/>
          </p:nvPr>
        </p:nvSpPr>
        <p:spPr>
          <a:xfrm>
            <a:off x="3971688" y="1301482"/>
            <a:ext cx="4248600" cy="6477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6C7D1"/>
              </a:buClr>
              <a:buSzPts val="2400"/>
              <a:buFont typeface="Avenir"/>
              <a:buNone/>
            </a:pPr>
            <a:r>
              <a:rPr lang="en-US" sz="2400" dirty="0">
                <a:solidFill>
                  <a:srgbClr val="FFFFFF"/>
                </a:solidFill>
                <a:highlight>
                  <a:srgbClr val="00BEBE"/>
                </a:highlight>
                <a:latin typeface="Avenir"/>
                <a:ea typeface="Avenir"/>
                <a:cs typeface="Avenir"/>
                <a:sym typeface="Avenir"/>
              </a:rPr>
              <a:t>6 Millennial Micro Markets</a:t>
            </a:r>
            <a:br>
              <a:rPr lang="en-US" sz="2800" b="1" dirty="0">
                <a:highlight>
                  <a:srgbClr val="00BEBE"/>
                </a:highlight>
                <a:latin typeface="Avenir"/>
                <a:ea typeface="Avenir"/>
                <a:cs typeface="Avenir"/>
                <a:sym typeface="Avenir"/>
              </a:rPr>
            </a:br>
            <a:endParaRPr sz="2800" b="1" cap="none" dirty="0">
              <a:highlight>
                <a:srgbClr val="00BEBE"/>
              </a:highlight>
              <a:latin typeface="Avenir"/>
              <a:ea typeface="Avenir"/>
              <a:cs typeface="Avenir"/>
              <a:sym typeface="Avenir"/>
            </a:endParaRPr>
          </a:p>
        </p:txBody>
      </p:sp>
      <p:sp>
        <p:nvSpPr>
          <p:cNvPr id="286" name="Google Shape;286;p33"/>
          <p:cNvSpPr txBox="1"/>
          <p:nvPr/>
        </p:nvSpPr>
        <p:spPr>
          <a:xfrm>
            <a:off x="1403775" y="2682225"/>
            <a:ext cx="3486600" cy="40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b="1" dirty="0">
                <a:solidFill>
                  <a:srgbClr val="FFFFFF"/>
                </a:solidFill>
                <a:highlight>
                  <a:srgbClr val="000000"/>
                </a:highlight>
                <a:latin typeface="Avenir"/>
                <a:ea typeface="Avenir"/>
                <a:cs typeface="Avenir"/>
                <a:sym typeface="Avenir"/>
              </a:rPr>
              <a:t>Gen Z - Millennial</a:t>
            </a:r>
            <a:endParaRPr sz="2400" b="1" dirty="0">
              <a:solidFill>
                <a:srgbClr val="FFFFFF"/>
              </a:solidFill>
              <a:highlight>
                <a:srgbClr val="000000"/>
              </a:highlight>
              <a:latin typeface="Avenir"/>
              <a:ea typeface="Avenir"/>
              <a:cs typeface="Avenir"/>
              <a:sym typeface="Avenir"/>
            </a:endParaRPr>
          </a:p>
        </p:txBody>
      </p:sp>
      <p:sp>
        <p:nvSpPr>
          <p:cNvPr id="287" name="Google Shape;287;p33"/>
          <p:cNvSpPr txBox="1"/>
          <p:nvPr/>
        </p:nvSpPr>
        <p:spPr>
          <a:xfrm>
            <a:off x="1165648" y="3865660"/>
            <a:ext cx="4205138" cy="1547757"/>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SzPts val="1800"/>
              <a:buFont typeface="Avenir"/>
              <a:buChar char="●"/>
            </a:pPr>
            <a:r>
              <a:rPr lang="en-US" sz="2000" dirty="0">
                <a:latin typeface="Avenir"/>
                <a:ea typeface="Avenir"/>
                <a:cs typeface="Avenir"/>
                <a:sym typeface="Avenir"/>
              </a:rPr>
              <a:t>Student</a:t>
            </a:r>
          </a:p>
          <a:p>
            <a:pPr marL="457200" lvl="0" indent="-342900" algn="l" rtl="0">
              <a:spcBef>
                <a:spcPts val="0"/>
              </a:spcBef>
              <a:spcAft>
                <a:spcPts val="0"/>
              </a:spcAft>
              <a:buSzPts val="1800"/>
              <a:buFont typeface="Avenir"/>
              <a:buChar char="●"/>
            </a:pPr>
            <a:r>
              <a:rPr lang="en-US" sz="2000" dirty="0">
                <a:latin typeface="Avenir"/>
                <a:ea typeface="Avenir"/>
                <a:cs typeface="Avenir"/>
                <a:sym typeface="Avenir"/>
              </a:rPr>
              <a:t>Intern</a:t>
            </a:r>
          </a:p>
          <a:p>
            <a:pPr marL="457200" lvl="0" indent="-342900" algn="l" rtl="0">
              <a:spcBef>
                <a:spcPts val="0"/>
              </a:spcBef>
              <a:spcAft>
                <a:spcPts val="0"/>
              </a:spcAft>
              <a:buSzPts val="1800"/>
              <a:buFont typeface="Avenir"/>
              <a:buChar char="●"/>
            </a:pPr>
            <a:r>
              <a:rPr lang="en-US" sz="2000" dirty="0">
                <a:latin typeface="Avenir"/>
                <a:ea typeface="Avenir"/>
                <a:cs typeface="Avenir"/>
                <a:sym typeface="Avenir"/>
              </a:rPr>
              <a:t>Festival Goer</a:t>
            </a:r>
          </a:p>
          <a:p>
            <a:pPr marL="457200" lvl="0" indent="-342900" algn="l" rtl="0">
              <a:spcBef>
                <a:spcPts val="0"/>
              </a:spcBef>
              <a:spcAft>
                <a:spcPts val="0"/>
              </a:spcAft>
              <a:buSzPts val="1800"/>
              <a:buFont typeface="Avenir"/>
              <a:buChar char="●"/>
            </a:pPr>
            <a:r>
              <a:rPr lang="en-US" sz="2000" dirty="0">
                <a:latin typeface="Avenir"/>
                <a:ea typeface="Avenir"/>
                <a:cs typeface="Avenir"/>
                <a:sym typeface="Avenir"/>
              </a:rPr>
              <a:t>Hyper-Connected</a:t>
            </a:r>
            <a:endParaRPr sz="2000" dirty="0">
              <a:latin typeface="Avenir"/>
              <a:ea typeface="Avenir"/>
              <a:cs typeface="Avenir"/>
              <a:sym typeface="Avenir"/>
            </a:endParaRPr>
          </a:p>
        </p:txBody>
      </p:sp>
      <p:sp>
        <p:nvSpPr>
          <p:cNvPr id="2" name="TextBox 1">
            <a:extLst>
              <a:ext uri="{FF2B5EF4-FFF2-40B4-BE49-F238E27FC236}">
                <a16:creationId xmlns:a16="http://schemas.microsoft.com/office/drawing/2014/main" id="{4E6DDCD8-E5DE-6A48-84F0-43C80A2273E2}"/>
              </a:ext>
            </a:extLst>
          </p:cNvPr>
          <p:cNvSpPr txBox="1"/>
          <p:nvPr/>
        </p:nvSpPr>
        <p:spPr>
          <a:xfrm>
            <a:off x="1285206" y="5371852"/>
            <a:ext cx="4313853" cy="369332"/>
          </a:xfrm>
          <a:prstGeom prst="rect">
            <a:avLst/>
          </a:prstGeom>
          <a:noFill/>
        </p:spPr>
        <p:txBody>
          <a:bodyPr wrap="square" rtlCol="0">
            <a:spAutoFit/>
          </a:bodyPr>
          <a:lstStyle/>
          <a:p>
            <a:r>
              <a:rPr lang="en-US" sz="1800" b="1" dirty="0"/>
              <a:t>Median Income $16,000-$22,000</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9" name="Freeform 3">
            <a:extLst>
              <a:ext uri="{FF2B5EF4-FFF2-40B4-BE49-F238E27FC236}">
                <a16:creationId xmlns:a16="http://schemas.microsoft.com/office/drawing/2014/main" id="{4737386D-209C-A94E-B708-57992F11CC73}"/>
              </a:ext>
            </a:extLst>
          </p:cNvPr>
          <p:cNvSpPr/>
          <p:nvPr/>
        </p:nvSpPr>
        <p:spPr>
          <a:xfrm>
            <a:off x="0" y="27993"/>
            <a:ext cx="12192000" cy="1799124"/>
          </a:xfrm>
          <a:custGeom>
            <a:avLst/>
            <a:gdLst>
              <a:gd name="connsiteX0" fmla="*/ 0 w 3268116"/>
              <a:gd name="connsiteY0" fmla="*/ 0 h 5144785"/>
              <a:gd name="connsiteX1" fmla="*/ 3268116 w 3268116"/>
              <a:gd name="connsiteY1" fmla="*/ 0 h 5144785"/>
              <a:gd name="connsiteX2" fmla="*/ 3268116 w 3268116"/>
              <a:gd name="connsiteY2" fmla="*/ 5144785 h 5144785"/>
              <a:gd name="connsiteX3" fmla="*/ 0 w 3268116"/>
              <a:gd name="connsiteY3" fmla="*/ 5144785 h 5144785"/>
              <a:gd name="connsiteX4" fmla="*/ 0 w 3268116"/>
              <a:gd name="connsiteY4" fmla="*/ 0 h 5144785"/>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268116" h="5144785">
                <a:moveTo>
                  <a:pt x="0" y="0"/>
                </a:moveTo>
                <a:lnTo>
                  <a:pt x="3268116" y="0"/>
                </a:lnTo>
                <a:lnTo>
                  <a:pt x="3268116" y="5144785"/>
                </a:lnTo>
                <a:lnTo>
                  <a:pt x="0" y="5144785"/>
                </a:lnTo>
                <a:lnTo>
                  <a:pt x="0" y="0"/>
                </a:lnTo>
              </a:path>
            </a:pathLst>
          </a:custGeom>
          <a:solidFill>
            <a:srgbClr val="00000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93" name="Google Shape;293;p34"/>
          <p:cNvSpPr txBox="1"/>
          <p:nvPr/>
        </p:nvSpPr>
        <p:spPr>
          <a:xfrm>
            <a:off x="461850" y="2642866"/>
            <a:ext cx="7206000" cy="489600"/>
          </a:xfrm>
          <a:prstGeom prst="rect">
            <a:avLst/>
          </a:prstGeom>
          <a:noFill/>
          <a:ln>
            <a:noFill/>
          </a:ln>
        </p:spPr>
        <p:txBody>
          <a:bodyPr spcFirstLastPara="1" wrap="square" lIns="91425" tIns="45700" rIns="91425" bIns="45700" anchor="t" anchorCtr="0">
            <a:noAutofit/>
          </a:bodyPr>
          <a:lstStyle/>
          <a:p>
            <a:pPr marL="457200" lvl="0" indent="-419100" algn="l" rtl="0">
              <a:lnSpc>
                <a:spcPct val="200000"/>
              </a:lnSpc>
              <a:spcBef>
                <a:spcPts val="0"/>
              </a:spcBef>
              <a:spcAft>
                <a:spcPts val="0"/>
              </a:spcAft>
              <a:buClr>
                <a:schemeClr val="dk1"/>
              </a:buClr>
              <a:buSzPts val="3000"/>
              <a:buFont typeface="Avenir"/>
              <a:buAutoNum type="arabicPeriod" startAt="2"/>
            </a:pPr>
            <a:r>
              <a:rPr lang="en-US" sz="3000" dirty="0">
                <a:solidFill>
                  <a:schemeClr val="dk1"/>
                </a:solidFill>
                <a:latin typeface="Avenir"/>
                <a:ea typeface="Avenir"/>
                <a:cs typeface="Avenir"/>
                <a:sym typeface="Avenir"/>
              </a:rPr>
              <a:t>Boomerang Babies (23-26)</a:t>
            </a:r>
            <a:endParaRPr sz="3000" dirty="0"/>
          </a:p>
        </p:txBody>
      </p:sp>
      <p:sp>
        <p:nvSpPr>
          <p:cNvPr id="294" name="Google Shape;294;p34"/>
          <p:cNvSpPr txBox="1"/>
          <p:nvPr/>
        </p:nvSpPr>
        <p:spPr>
          <a:xfrm>
            <a:off x="3454400" y="279401"/>
            <a:ext cx="5689500" cy="666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733" b="1" dirty="0">
                <a:solidFill>
                  <a:schemeClr val="bg1"/>
                </a:solidFill>
                <a:latin typeface="Avenir"/>
                <a:ea typeface="Avenir"/>
                <a:cs typeface="Avenir"/>
                <a:sym typeface="Avenir"/>
              </a:rPr>
              <a:t>Audience Segmentation </a:t>
            </a:r>
            <a:endParaRPr dirty="0">
              <a:solidFill>
                <a:schemeClr val="bg1"/>
              </a:solidFill>
            </a:endParaRPr>
          </a:p>
        </p:txBody>
      </p:sp>
      <p:pic>
        <p:nvPicPr>
          <p:cNvPr id="295" name="Google Shape;295;p34"/>
          <p:cNvPicPr preferRelativeResize="0"/>
          <p:nvPr/>
        </p:nvPicPr>
        <p:blipFill>
          <a:blip r:embed="rId3">
            <a:alphaModFix/>
          </a:blip>
          <a:stretch>
            <a:fillRect/>
          </a:stretch>
        </p:blipFill>
        <p:spPr>
          <a:xfrm>
            <a:off x="6060591" y="2541614"/>
            <a:ext cx="5580349" cy="3138935"/>
          </a:xfrm>
          <a:prstGeom prst="rect">
            <a:avLst/>
          </a:prstGeom>
          <a:noFill/>
          <a:ln>
            <a:noFill/>
          </a:ln>
        </p:spPr>
      </p:pic>
      <p:sp>
        <p:nvSpPr>
          <p:cNvPr id="296" name="Google Shape;296;p34"/>
          <p:cNvSpPr/>
          <p:nvPr/>
        </p:nvSpPr>
        <p:spPr>
          <a:xfrm>
            <a:off x="2676288" y="208164"/>
            <a:ext cx="6839400" cy="880800"/>
          </a:xfrm>
          <a:prstGeom prst="rect">
            <a:avLst/>
          </a:prstGeom>
          <a:noFill/>
          <a:ln w="38100" cap="flat" cmpd="sng">
            <a:solidFill>
              <a:srgbClr val="00BEB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4"/>
          <p:cNvSpPr txBox="1">
            <a:spLocks noGrp="1"/>
          </p:cNvSpPr>
          <p:nvPr>
            <p:ph type="title"/>
          </p:nvPr>
        </p:nvSpPr>
        <p:spPr>
          <a:xfrm>
            <a:off x="3971688" y="1323812"/>
            <a:ext cx="4248600" cy="6477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6C7D1"/>
              </a:buClr>
              <a:buSzPts val="2400"/>
              <a:buFont typeface="Avenir"/>
              <a:buNone/>
            </a:pPr>
            <a:r>
              <a:rPr lang="en-US" sz="2400" dirty="0">
                <a:solidFill>
                  <a:srgbClr val="FFFFFF"/>
                </a:solidFill>
                <a:highlight>
                  <a:srgbClr val="00BEBE"/>
                </a:highlight>
                <a:latin typeface="Avenir"/>
                <a:ea typeface="Avenir"/>
                <a:cs typeface="Avenir"/>
                <a:sym typeface="Avenir"/>
              </a:rPr>
              <a:t>6 Millennial Micro Markets</a:t>
            </a:r>
            <a:br>
              <a:rPr lang="en-US" sz="2800" b="1" dirty="0">
                <a:highlight>
                  <a:srgbClr val="00BEBE"/>
                </a:highlight>
                <a:latin typeface="Avenir"/>
                <a:ea typeface="Avenir"/>
                <a:cs typeface="Avenir"/>
                <a:sym typeface="Avenir"/>
              </a:rPr>
            </a:br>
            <a:endParaRPr sz="2800" b="1" cap="none" dirty="0">
              <a:highlight>
                <a:srgbClr val="00BEBE"/>
              </a:highlight>
              <a:latin typeface="Avenir"/>
              <a:ea typeface="Avenir"/>
              <a:cs typeface="Avenir"/>
              <a:sym typeface="Avenir"/>
            </a:endParaRPr>
          </a:p>
        </p:txBody>
      </p:sp>
      <p:sp>
        <p:nvSpPr>
          <p:cNvPr id="298" name="Google Shape;298;p34"/>
          <p:cNvSpPr txBox="1"/>
          <p:nvPr/>
        </p:nvSpPr>
        <p:spPr>
          <a:xfrm>
            <a:off x="865277" y="3234627"/>
            <a:ext cx="4476300" cy="71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000" dirty="0">
              <a:solidFill>
                <a:schemeClr val="dk1"/>
              </a:solidFill>
              <a:latin typeface="Avenir"/>
              <a:ea typeface="Avenir"/>
              <a:cs typeface="Avenir"/>
              <a:sym typeface="Avenir"/>
            </a:endParaRPr>
          </a:p>
          <a:p>
            <a:pPr marL="457200" lvl="0" indent="-342900" algn="l" rtl="0">
              <a:spcBef>
                <a:spcPts val="0"/>
              </a:spcBef>
              <a:spcAft>
                <a:spcPts val="0"/>
              </a:spcAft>
              <a:buClr>
                <a:schemeClr val="dk1"/>
              </a:buClr>
              <a:buSzPts val="1800"/>
              <a:buFont typeface="Avenir"/>
              <a:buChar char="●"/>
            </a:pPr>
            <a:r>
              <a:rPr lang="en-US" sz="2000" dirty="0">
                <a:solidFill>
                  <a:schemeClr val="dk1"/>
                </a:solidFill>
                <a:latin typeface="Avenir"/>
                <a:ea typeface="Avenir"/>
                <a:cs typeface="Avenir"/>
                <a:sym typeface="Avenir"/>
              </a:rPr>
              <a:t>Entry Level Employee</a:t>
            </a:r>
            <a:endParaRPr sz="2000" dirty="0">
              <a:solidFill>
                <a:schemeClr val="dk1"/>
              </a:solidFill>
              <a:latin typeface="Avenir"/>
              <a:ea typeface="Avenir"/>
              <a:cs typeface="Avenir"/>
              <a:sym typeface="Avenir"/>
            </a:endParaRPr>
          </a:p>
          <a:p>
            <a:pPr marL="457200" lvl="0" indent="-342900" algn="l" rtl="0">
              <a:spcBef>
                <a:spcPts val="0"/>
              </a:spcBef>
              <a:spcAft>
                <a:spcPts val="0"/>
              </a:spcAft>
              <a:buClr>
                <a:schemeClr val="dk1"/>
              </a:buClr>
              <a:buSzPts val="1800"/>
              <a:buFont typeface="Avenir"/>
              <a:buChar char="●"/>
            </a:pPr>
            <a:r>
              <a:rPr lang="en-US" sz="2000" dirty="0">
                <a:solidFill>
                  <a:schemeClr val="dk1"/>
                </a:solidFill>
                <a:latin typeface="Avenir"/>
                <a:ea typeface="Avenir"/>
                <a:cs typeface="Avenir"/>
                <a:sym typeface="Avenir"/>
              </a:rPr>
              <a:t>Craving Experience</a:t>
            </a:r>
          </a:p>
          <a:p>
            <a:pPr marL="457200" lvl="0" indent="-342900" algn="l" rtl="0">
              <a:spcBef>
                <a:spcPts val="0"/>
              </a:spcBef>
              <a:spcAft>
                <a:spcPts val="0"/>
              </a:spcAft>
              <a:buClr>
                <a:schemeClr val="dk1"/>
              </a:buClr>
              <a:buSzPts val="1800"/>
              <a:buFont typeface="Avenir"/>
              <a:buChar char="●"/>
            </a:pPr>
            <a:r>
              <a:rPr lang="en-US" sz="2000" dirty="0">
                <a:solidFill>
                  <a:schemeClr val="dk1"/>
                </a:solidFill>
                <a:latin typeface="Avenir"/>
                <a:ea typeface="Avenir"/>
                <a:cs typeface="Avenir"/>
                <a:sym typeface="Avenir"/>
              </a:rPr>
              <a:t>Boomerang Back Home – Debt</a:t>
            </a:r>
          </a:p>
          <a:p>
            <a:pPr marL="457200" indent="-342900">
              <a:buClr>
                <a:schemeClr val="dk1"/>
              </a:buClr>
              <a:buSzPts val="1800"/>
              <a:buFont typeface="Avenir"/>
              <a:buChar char="●"/>
            </a:pPr>
            <a:r>
              <a:rPr lang="en-US" sz="2000" dirty="0">
                <a:latin typeface="Avenir"/>
                <a:ea typeface="Avenir"/>
                <a:cs typeface="Avenir"/>
                <a:sym typeface="Avenir"/>
              </a:rPr>
              <a:t>Active in Gig-Sharing Economy</a:t>
            </a:r>
          </a:p>
          <a:p>
            <a:pPr marL="457200" lvl="0" indent="-342900" algn="l" rtl="0">
              <a:spcBef>
                <a:spcPts val="0"/>
              </a:spcBef>
              <a:spcAft>
                <a:spcPts val="0"/>
              </a:spcAft>
              <a:buClr>
                <a:schemeClr val="dk1"/>
              </a:buClr>
              <a:buSzPts val="1800"/>
              <a:buFont typeface="Avenir"/>
              <a:buChar char="●"/>
            </a:pPr>
            <a:endParaRPr sz="2000" dirty="0">
              <a:solidFill>
                <a:schemeClr val="dk1"/>
              </a:solidFill>
              <a:latin typeface="Avenir"/>
              <a:ea typeface="Avenir"/>
              <a:cs typeface="Avenir"/>
              <a:sym typeface="Avenir"/>
            </a:endParaRPr>
          </a:p>
          <a:p>
            <a:pPr marL="114300" lvl="0" algn="l" rtl="0">
              <a:spcBef>
                <a:spcPts val="0"/>
              </a:spcBef>
              <a:spcAft>
                <a:spcPts val="0"/>
              </a:spcAft>
              <a:buClr>
                <a:schemeClr val="dk1"/>
              </a:buClr>
              <a:buSzPts val="1800"/>
            </a:pPr>
            <a:endParaRPr lang="en-US" sz="2000" dirty="0">
              <a:solidFill>
                <a:schemeClr val="dk1"/>
              </a:solidFill>
              <a:latin typeface="Avenir"/>
              <a:ea typeface="Avenir"/>
              <a:cs typeface="Avenir"/>
              <a:sym typeface="Avenir"/>
            </a:endParaRPr>
          </a:p>
        </p:txBody>
      </p:sp>
      <p:sp>
        <p:nvSpPr>
          <p:cNvPr id="2" name="TextBox 1">
            <a:extLst>
              <a:ext uri="{FF2B5EF4-FFF2-40B4-BE49-F238E27FC236}">
                <a16:creationId xmlns:a16="http://schemas.microsoft.com/office/drawing/2014/main" id="{46C3A8AF-24F3-994B-B737-360E76070DD9}"/>
              </a:ext>
            </a:extLst>
          </p:cNvPr>
          <p:cNvSpPr txBox="1"/>
          <p:nvPr/>
        </p:nvSpPr>
        <p:spPr>
          <a:xfrm>
            <a:off x="972313" y="5119137"/>
            <a:ext cx="3930869" cy="646331"/>
          </a:xfrm>
          <a:prstGeom prst="rect">
            <a:avLst/>
          </a:prstGeom>
          <a:noFill/>
        </p:spPr>
        <p:txBody>
          <a:bodyPr wrap="square" rtlCol="0">
            <a:spAutoFit/>
          </a:bodyPr>
          <a:lstStyle/>
          <a:p>
            <a:r>
              <a:rPr lang="en-US" sz="1800" b="1" dirty="0"/>
              <a:t>Median Income $24,000-$27,000</a:t>
            </a:r>
          </a:p>
          <a:p>
            <a:endParaRPr lang="en-US" sz="18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10" name="Freeform 3">
            <a:extLst>
              <a:ext uri="{FF2B5EF4-FFF2-40B4-BE49-F238E27FC236}">
                <a16:creationId xmlns:a16="http://schemas.microsoft.com/office/drawing/2014/main" id="{466525B7-1B90-E744-B1F5-D6DB39FE3DD9}"/>
              </a:ext>
            </a:extLst>
          </p:cNvPr>
          <p:cNvSpPr/>
          <p:nvPr/>
        </p:nvSpPr>
        <p:spPr>
          <a:xfrm>
            <a:off x="0" y="27993"/>
            <a:ext cx="12192000" cy="1799124"/>
          </a:xfrm>
          <a:custGeom>
            <a:avLst/>
            <a:gdLst>
              <a:gd name="connsiteX0" fmla="*/ 0 w 3268116"/>
              <a:gd name="connsiteY0" fmla="*/ 0 h 5144785"/>
              <a:gd name="connsiteX1" fmla="*/ 3268116 w 3268116"/>
              <a:gd name="connsiteY1" fmla="*/ 0 h 5144785"/>
              <a:gd name="connsiteX2" fmla="*/ 3268116 w 3268116"/>
              <a:gd name="connsiteY2" fmla="*/ 5144785 h 5144785"/>
              <a:gd name="connsiteX3" fmla="*/ 0 w 3268116"/>
              <a:gd name="connsiteY3" fmla="*/ 5144785 h 5144785"/>
              <a:gd name="connsiteX4" fmla="*/ 0 w 3268116"/>
              <a:gd name="connsiteY4" fmla="*/ 0 h 5144785"/>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268116" h="5144785">
                <a:moveTo>
                  <a:pt x="0" y="0"/>
                </a:moveTo>
                <a:lnTo>
                  <a:pt x="3268116" y="0"/>
                </a:lnTo>
                <a:lnTo>
                  <a:pt x="3268116" y="5144785"/>
                </a:lnTo>
                <a:lnTo>
                  <a:pt x="0" y="5144785"/>
                </a:lnTo>
                <a:lnTo>
                  <a:pt x="0" y="0"/>
                </a:lnTo>
              </a:path>
            </a:pathLst>
          </a:custGeom>
          <a:solidFill>
            <a:srgbClr val="00000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04" name="Google Shape;304;p35"/>
          <p:cNvSpPr txBox="1"/>
          <p:nvPr/>
        </p:nvSpPr>
        <p:spPr>
          <a:xfrm>
            <a:off x="661346" y="2535437"/>
            <a:ext cx="7206000" cy="517500"/>
          </a:xfrm>
          <a:prstGeom prst="rect">
            <a:avLst/>
          </a:prstGeom>
          <a:noFill/>
          <a:ln>
            <a:noFill/>
          </a:ln>
        </p:spPr>
        <p:txBody>
          <a:bodyPr spcFirstLastPara="1" wrap="square" lIns="91425" tIns="45700" rIns="91425" bIns="45700" anchor="t" anchorCtr="0">
            <a:noAutofit/>
          </a:bodyPr>
          <a:lstStyle/>
          <a:p>
            <a:pPr marL="457200" lvl="0" indent="-419100" algn="l" rtl="0">
              <a:lnSpc>
                <a:spcPct val="200000"/>
              </a:lnSpc>
              <a:spcBef>
                <a:spcPts val="0"/>
              </a:spcBef>
              <a:spcAft>
                <a:spcPts val="0"/>
              </a:spcAft>
              <a:buClr>
                <a:schemeClr val="dk1"/>
              </a:buClr>
              <a:buSzPts val="3000"/>
              <a:buFont typeface="Avenir"/>
              <a:buAutoNum type="arabicPeriod" startAt="3"/>
            </a:pPr>
            <a:r>
              <a:rPr lang="en-US" sz="3000" dirty="0">
                <a:solidFill>
                  <a:schemeClr val="dk1"/>
                </a:solidFill>
                <a:latin typeface="Avenir"/>
                <a:ea typeface="Avenir"/>
                <a:cs typeface="Avenir"/>
                <a:sym typeface="Avenir"/>
              </a:rPr>
              <a:t>Millennial Hustlers (26-29)</a:t>
            </a:r>
            <a:endParaRPr sz="3000" dirty="0">
              <a:latin typeface="Avenir"/>
              <a:ea typeface="Avenir"/>
              <a:cs typeface="Avenir"/>
              <a:sym typeface="Avenir"/>
            </a:endParaRPr>
          </a:p>
        </p:txBody>
      </p:sp>
      <p:sp>
        <p:nvSpPr>
          <p:cNvPr id="305" name="Google Shape;305;p35"/>
          <p:cNvSpPr txBox="1"/>
          <p:nvPr/>
        </p:nvSpPr>
        <p:spPr>
          <a:xfrm>
            <a:off x="3454400" y="279401"/>
            <a:ext cx="5689500" cy="666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733" b="1" dirty="0">
                <a:solidFill>
                  <a:schemeClr val="bg1"/>
                </a:solidFill>
                <a:latin typeface="Avenir"/>
                <a:ea typeface="Avenir"/>
                <a:cs typeface="Avenir"/>
                <a:sym typeface="Avenir"/>
              </a:rPr>
              <a:t>Audience Segmentation </a:t>
            </a:r>
            <a:endParaRPr dirty="0">
              <a:solidFill>
                <a:schemeClr val="bg1"/>
              </a:solidFill>
            </a:endParaRPr>
          </a:p>
        </p:txBody>
      </p:sp>
      <p:pic>
        <p:nvPicPr>
          <p:cNvPr id="306" name="Google Shape;306;p35"/>
          <p:cNvPicPr preferRelativeResize="0"/>
          <p:nvPr/>
        </p:nvPicPr>
        <p:blipFill>
          <a:blip r:embed="rId3">
            <a:alphaModFix/>
          </a:blip>
          <a:stretch>
            <a:fillRect/>
          </a:stretch>
        </p:blipFill>
        <p:spPr>
          <a:xfrm>
            <a:off x="6618638" y="2609142"/>
            <a:ext cx="5050524" cy="3266000"/>
          </a:xfrm>
          <a:prstGeom prst="rect">
            <a:avLst/>
          </a:prstGeom>
          <a:noFill/>
          <a:ln>
            <a:noFill/>
          </a:ln>
        </p:spPr>
      </p:pic>
      <p:sp>
        <p:nvSpPr>
          <p:cNvPr id="307" name="Google Shape;307;p35"/>
          <p:cNvSpPr/>
          <p:nvPr/>
        </p:nvSpPr>
        <p:spPr>
          <a:xfrm>
            <a:off x="2676288" y="172388"/>
            <a:ext cx="6839400" cy="880800"/>
          </a:xfrm>
          <a:prstGeom prst="rect">
            <a:avLst/>
          </a:prstGeom>
          <a:noFill/>
          <a:ln w="38100" cap="flat" cmpd="sng">
            <a:solidFill>
              <a:srgbClr val="00BEB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5"/>
          <p:cNvSpPr txBox="1">
            <a:spLocks noGrp="1"/>
          </p:cNvSpPr>
          <p:nvPr>
            <p:ph type="title"/>
          </p:nvPr>
        </p:nvSpPr>
        <p:spPr>
          <a:xfrm>
            <a:off x="3971688" y="1306023"/>
            <a:ext cx="4248600" cy="6477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6C7D1"/>
              </a:buClr>
              <a:buSzPts val="2400"/>
              <a:buFont typeface="Avenir"/>
              <a:buNone/>
            </a:pPr>
            <a:r>
              <a:rPr lang="en-US" sz="2400" dirty="0">
                <a:solidFill>
                  <a:srgbClr val="FFFFFF"/>
                </a:solidFill>
                <a:highlight>
                  <a:srgbClr val="00BEBE"/>
                </a:highlight>
                <a:latin typeface="Avenir"/>
                <a:ea typeface="Avenir"/>
                <a:cs typeface="Avenir"/>
                <a:sym typeface="Avenir"/>
              </a:rPr>
              <a:t>6 Millennial Micro Markets</a:t>
            </a:r>
            <a:br>
              <a:rPr lang="en-US" sz="2800" b="1" dirty="0">
                <a:highlight>
                  <a:srgbClr val="00BEBE"/>
                </a:highlight>
                <a:latin typeface="Avenir"/>
                <a:ea typeface="Avenir"/>
                <a:cs typeface="Avenir"/>
                <a:sym typeface="Avenir"/>
              </a:rPr>
            </a:br>
            <a:endParaRPr sz="2800" b="1" cap="none" dirty="0">
              <a:highlight>
                <a:srgbClr val="00BEBE"/>
              </a:highlight>
              <a:latin typeface="Avenir"/>
              <a:ea typeface="Avenir"/>
              <a:cs typeface="Avenir"/>
              <a:sym typeface="Avenir"/>
            </a:endParaRPr>
          </a:p>
        </p:txBody>
      </p:sp>
      <p:sp>
        <p:nvSpPr>
          <p:cNvPr id="309" name="Google Shape;309;p35"/>
          <p:cNvSpPr txBox="1"/>
          <p:nvPr/>
        </p:nvSpPr>
        <p:spPr>
          <a:xfrm>
            <a:off x="1075150" y="3447857"/>
            <a:ext cx="5598917" cy="11820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Font typeface="Avenir"/>
              <a:buChar char="●"/>
            </a:pPr>
            <a:r>
              <a:rPr lang="en-US" sz="2000" dirty="0">
                <a:solidFill>
                  <a:schemeClr val="dk1"/>
                </a:solidFill>
                <a:latin typeface="Avenir"/>
                <a:ea typeface="Avenir"/>
                <a:cs typeface="Avenir"/>
                <a:sym typeface="Avenir"/>
              </a:rPr>
              <a:t>Serious Multi-Taskers</a:t>
            </a:r>
            <a:endParaRPr sz="2000" dirty="0">
              <a:solidFill>
                <a:schemeClr val="dk1"/>
              </a:solidFill>
              <a:latin typeface="Avenir"/>
              <a:ea typeface="Avenir"/>
              <a:cs typeface="Avenir"/>
              <a:sym typeface="Avenir"/>
            </a:endParaRPr>
          </a:p>
          <a:p>
            <a:pPr marL="457200" lvl="0" indent="-342900" algn="l" rtl="0">
              <a:spcBef>
                <a:spcPts val="0"/>
              </a:spcBef>
              <a:spcAft>
                <a:spcPts val="0"/>
              </a:spcAft>
              <a:buClr>
                <a:schemeClr val="dk1"/>
              </a:buClr>
              <a:buSzPts val="1800"/>
              <a:buFont typeface="Avenir"/>
              <a:buChar char="●"/>
            </a:pPr>
            <a:r>
              <a:rPr lang="en-US" sz="2000" dirty="0">
                <a:solidFill>
                  <a:schemeClr val="dk1"/>
                </a:solidFill>
                <a:latin typeface="Avenir"/>
                <a:ea typeface="Avenir"/>
                <a:cs typeface="Avenir"/>
                <a:sym typeface="Avenir"/>
              </a:rPr>
              <a:t>Transitioning from Corporate to Entrepreneurship</a:t>
            </a:r>
          </a:p>
          <a:p>
            <a:pPr marL="457200" lvl="0" indent="-342900" algn="l" rtl="0">
              <a:spcBef>
                <a:spcPts val="0"/>
              </a:spcBef>
              <a:spcAft>
                <a:spcPts val="0"/>
              </a:spcAft>
              <a:buClr>
                <a:schemeClr val="dk1"/>
              </a:buClr>
              <a:buSzPts val="1800"/>
              <a:buFont typeface="Avenir"/>
              <a:buChar char="●"/>
            </a:pPr>
            <a:r>
              <a:rPr lang="en-US" sz="2000" dirty="0">
                <a:solidFill>
                  <a:schemeClr val="dk1"/>
                </a:solidFill>
                <a:latin typeface="Avenir"/>
                <a:ea typeface="Avenir"/>
                <a:cs typeface="Avenir"/>
                <a:sym typeface="Avenir"/>
              </a:rPr>
              <a:t>Getting Married &amp; Attending Wedding Festivities</a:t>
            </a:r>
            <a:endParaRPr sz="2000" dirty="0">
              <a:solidFill>
                <a:schemeClr val="dk1"/>
              </a:solidFill>
              <a:latin typeface="Avenir"/>
              <a:ea typeface="Avenir"/>
              <a:cs typeface="Avenir"/>
              <a:sym typeface="Avenir"/>
            </a:endParaRPr>
          </a:p>
          <a:p>
            <a:pPr marL="457200" lvl="0" indent="-342900" algn="l" rtl="0">
              <a:spcBef>
                <a:spcPts val="0"/>
              </a:spcBef>
              <a:spcAft>
                <a:spcPts val="0"/>
              </a:spcAft>
              <a:buClr>
                <a:schemeClr val="dk1"/>
              </a:buClr>
              <a:buSzPts val="1800"/>
              <a:buFont typeface="Avenir"/>
              <a:buChar char="●"/>
            </a:pPr>
            <a:r>
              <a:rPr lang="en-US" sz="2000" dirty="0">
                <a:solidFill>
                  <a:schemeClr val="dk1"/>
                </a:solidFill>
                <a:latin typeface="Avenir"/>
                <a:ea typeface="Avenir"/>
                <a:cs typeface="Avenir"/>
                <a:sym typeface="Avenir"/>
              </a:rPr>
              <a:t>Crave Customization</a:t>
            </a:r>
            <a:endParaRPr sz="2000" dirty="0">
              <a:solidFill>
                <a:schemeClr val="dk1"/>
              </a:solidFill>
              <a:latin typeface="Avenir"/>
              <a:ea typeface="Avenir"/>
              <a:cs typeface="Avenir"/>
              <a:sym typeface="Avenir"/>
            </a:endParaRPr>
          </a:p>
        </p:txBody>
      </p:sp>
      <p:sp>
        <p:nvSpPr>
          <p:cNvPr id="2" name="TextBox 1">
            <a:extLst>
              <a:ext uri="{FF2B5EF4-FFF2-40B4-BE49-F238E27FC236}">
                <a16:creationId xmlns:a16="http://schemas.microsoft.com/office/drawing/2014/main" id="{E867E81D-78BE-9B47-8954-921D46B00F4C}"/>
              </a:ext>
            </a:extLst>
          </p:cNvPr>
          <p:cNvSpPr txBox="1"/>
          <p:nvPr/>
        </p:nvSpPr>
        <p:spPr>
          <a:xfrm>
            <a:off x="1194215" y="5551977"/>
            <a:ext cx="4810641" cy="646331"/>
          </a:xfrm>
          <a:prstGeom prst="rect">
            <a:avLst/>
          </a:prstGeom>
          <a:noFill/>
        </p:spPr>
        <p:txBody>
          <a:bodyPr wrap="square" rtlCol="0">
            <a:spAutoFit/>
          </a:bodyPr>
          <a:lstStyle/>
          <a:p>
            <a:r>
              <a:rPr lang="en-US" sz="1800" b="1" dirty="0"/>
              <a:t>Median Income $38,000-$40,000</a:t>
            </a:r>
          </a:p>
          <a:p>
            <a:endParaRPr lang="en-US" sz="18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36"/>
          <p:cNvSpPr txBox="1"/>
          <p:nvPr/>
        </p:nvSpPr>
        <p:spPr>
          <a:xfrm>
            <a:off x="460739" y="2845544"/>
            <a:ext cx="7206000" cy="551700"/>
          </a:xfrm>
          <a:prstGeom prst="rect">
            <a:avLst/>
          </a:prstGeom>
          <a:noFill/>
          <a:ln>
            <a:noFill/>
          </a:ln>
        </p:spPr>
        <p:txBody>
          <a:bodyPr spcFirstLastPara="1" wrap="square" lIns="91425" tIns="45700" rIns="91425" bIns="45700" anchor="t" anchorCtr="0">
            <a:noAutofit/>
          </a:bodyPr>
          <a:lstStyle/>
          <a:p>
            <a:pPr marL="342891" marR="0" lvl="0" indent="-385245" algn="l" rtl="0">
              <a:lnSpc>
                <a:spcPct val="200000"/>
              </a:lnSpc>
              <a:spcBef>
                <a:spcPts val="0"/>
              </a:spcBef>
              <a:spcAft>
                <a:spcPts val="0"/>
              </a:spcAft>
              <a:buClr>
                <a:schemeClr val="dk1"/>
              </a:buClr>
              <a:buSzPts val="2800"/>
              <a:buFont typeface="Avenir"/>
              <a:buAutoNum type="arabicPeriod" startAt="4"/>
            </a:pPr>
            <a:r>
              <a:rPr lang="en-US" sz="2800" dirty="0">
                <a:solidFill>
                  <a:schemeClr val="dk1"/>
                </a:solidFill>
                <a:latin typeface="Avenir"/>
                <a:ea typeface="Avenir"/>
                <a:cs typeface="Avenir"/>
                <a:sym typeface="Avenir"/>
              </a:rPr>
              <a:t>Millennial Mom &amp; Dad (29-32)</a:t>
            </a:r>
            <a:endParaRPr sz="2800" dirty="0">
              <a:latin typeface="Avenir"/>
              <a:ea typeface="Avenir"/>
              <a:cs typeface="Avenir"/>
              <a:sym typeface="Avenir"/>
            </a:endParaRPr>
          </a:p>
          <a:p>
            <a:pPr marL="457200" marR="0" lvl="0" indent="0" algn="l" rtl="0">
              <a:lnSpc>
                <a:spcPct val="200000"/>
              </a:lnSpc>
              <a:spcBef>
                <a:spcPts val="0"/>
              </a:spcBef>
              <a:spcAft>
                <a:spcPts val="0"/>
              </a:spcAft>
              <a:buNone/>
            </a:pPr>
            <a:endParaRPr sz="2800" dirty="0"/>
          </a:p>
        </p:txBody>
      </p:sp>
      <p:sp>
        <p:nvSpPr>
          <p:cNvPr id="316" name="Google Shape;316;p36"/>
          <p:cNvSpPr txBox="1"/>
          <p:nvPr/>
        </p:nvSpPr>
        <p:spPr>
          <a:xfrm>
            <a:off x="3454400" y="279401"/>
            <a:ext cx="5689500" cy="666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733" b="1">
                <a:solidFill>
                  <a:schemeClr val="dk1"/>
                </a:solidFill>
                <a:latin typeface="Avenir"/>
                <a:ea typeface="Avenir"/>
                <a:cs typeface="Avenir"/>
                <a:sym typeface="Avenir"/>
              </a:rPr>
              <a:t>Audience Segmentation </a:t>
            </a:r>
            <a:endParaRPr/>
          </a:p>
        </p:txBody>
      </p:sp>
      <p:pic>
        <p:nvPicPr>
          <p:cNvPr id="317" name="Google Shape;317;p36"/>
          <p:cNvPicPr preferRelativeResize="0"/>
          <p:nvPr/>
        </p:nvPicPr>
        <p:blipFill>
          <a:blip r:embed="rId3">
            <a:alphaModFix/>
          </a:blip>
          <a:stretch>
            <a:fillRect/>
          </a:stretch>
        </p:blipFill>
        <p:spPr>
          <a:xfrm>
            <a:off x="5925017" y="2572746"/>
            <a:ext cx="5740364" cy="3023878"/>
          </a:xfrm>
          <a:prstGeom prst="rect">
            <a:avLst/>
          </a:prstGeom>
          <a:noFill/>
          <a:ln>
            <a:noFill/>
          </a:ln>
        </p:spPr>
      </p:pic>
      <p:sp>
        <p:nvSpPr>
          <p:cNvPr id="318" name="Google Shape;318;p36"/>
          <p:cNvSpPr/>
          <p:nvPr/>
        </p:nvSpPr>
        <p:spPr>
          <a:xfrm>
            <a:off x="2676288" y="172388"/>
            <a:ext cx="6839400" cy="880800"/>
          </a:xfrm>
          <a:prstGeom prst="rect">
            <a:avLst/>
          </a:prstGeom>
          <a:noFill/>
          <a:ln w="38100" cap="flat" cmpd="sng">
            <a:solidFill>
              <a:srgbClr val="00BEB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36"/>
          <p:cNvSpPr txBox="1">
            <a:spLocks noGrp="1"/>
          </p:cNvSpPr>
          <p:nvPr>
            <p:ph type="title"/>
          </p:nvPr>
        </p:nvSpPr>
        <p:spPr>
          <a:xfrm>
            <a:off x="3971700" y="1223925"/>
            <a:ext cx="4248600" cy="6477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6C7D1"/>
              </a:buClr>
              <a:buSzPts val="2400"/>
              <a:buFont typeface="Avenir"/>
              <a:buNone/>
            </a:pPr>
            <a:r>
              <a:rPr lang="en-US" sz="2400">
                <a:solidFill>
                  <a:srgbClr val="FFFFFF"/>
                </a:solidFill>
                <a:highlight>
                  <a:srgbClr val="00BEBE"/>
                </a:highlight>
                <a:latin typeface="Avenir"/>
                <a:ea typeface="Avenir"/>
                <a:cs typeface="Avenir"/>
                <a:sym typeface="Avenir"/>
              </a:rPr>
              <a:t>6 Millennial Micro Markets</a:t>
            </a:r>
            <a:br>
              <a:rPr lang="en-US" sz="2800" b="1">
                <a:highlight>
                  <a:srgbClr val="00BEBE"/>
                </a:highlight>
                <a:latin typeface="Avenir"/>
                <a:ea typeface="Avenir"/>
                <a:cs typeface="Avenir"/>
                <a:sym typeface="Avenir"/>
              </a:rPr>
            </a:br>
            <a:endParaRPr sz="2800" b="1" cap="none">
              <a:highlight>
                <a:srgbClr val="00BEBE"/>
              </a:highlight>
              <a:latin typeface="Avenir"/>
              <a:ea typeface="Avenir"/>
              <a:cs typeface="Avenir"/>
              <a:sym typeface="Avenir"/>
            </a:endParaRPr>
          </a:p>
        </p:txBody>
      </p:sp>
      <p:sp>
        <p:nvSpPr>
          <p:cNvPr id="320" name="Google Shape;320;p36"/>
          <p:cNvSpPr txBox="1"/>
          <p:nvPr/>
        </p:nvSpPr>
        <p:spPr>
          <a:xfrm>
            <a:off x="1190900" y="3794800"/>
            <a:ext cx="3485400" cy="120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1" name="Google Shape;321;p36"/>
          <p:cNvSpPr txBox="1"/>
          <p:nvPr/>
        </p:nvSpPr>
        <p:spPr>
          <a:xfrm>
            <a:off x="752260" y="3655600"/>
            <a:ext cx="5052219" cy="1978475"/>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SzPts val="1800"/>
              <a:buFont typeface="Avenir"/>
              <a:buChar char="●"/>
            </a:pPr>
            <a:r>
              <a:rPr lang="en-US" sz="2000" dirty="0">
                <a:latin typeface="Avenir"/>
                <a:ea typeface="Avenir"/>
                <a:cs typeface="Avenir"/>
                <a:sym typeface="Avenir"/>
              </a:rPr>
              <a:t>Mommy Blogger Boom (1 in 5) </a:t>
            </a:r>
            <a:endParaRPr sz="2000" dirty="0">
              <a:latin typeface="Avenir"/>
              <a:ea typeface="Avenir"/>
              <a:cs typeface="Avenir"/>
              <a:sym typeface="Avenir"/>
            </a:endParaRPr>
          </a:p>
          <a:p>
            <a:pPr marL="457200" lvl="0" indent="-342900" algn="l" rtl="0">
              <a:spcBef>
                <a:spcPts val="0"/>
              </a:spcBef>
              <a:spcAft>
                <a:spcPts val="0"/>
              </a:spcAft>
              <a:buSzPts val="1800"/>
              <a:buFont typeface="Avenir"/>
              <a:buChar char="●"/>
            </a:pPr>
            <a:r>
              <a:rPr lang="en-US" sz="2000" dirty="0">
                <a:latin typeface="Avenir"/>
                <a:ea typeface="Avenir"/>
                <a:cs typeface="Avenir"/>
                <a:sym typeface="Avenir"/>
              </a:rPr>
              <a:t>Decision Influencers </a:t>
            </a:r>
            <a:endParaRPr sz="2000" dirty="0">
              <a:latin typeface="Avenir"/>
              <a:ea typeface="Avenir"/>
              <a:cs typeface="Avenir"/>
              <a:sym typeface="Avenir"/>
            </a:endParaRPr>
          </a:p>
          <a:p>
            <a:pPr marL="457200" lvl="0" indent="-342900" algn="l" rtl="0">
              <a:spcBef>
                <a:spcPts val="0"/>
              </a:spcBef>
              <a:spcAft>
                <a:spcPts val="0"/>
              </a:spcAft>
              <a:buSzPts val="1800"/>
              <a:buFont typeface="Avenir"/>
              <a:buChar char="●"/>
            </a:pPr>
            <a:r>
              <a:rPr lang="en-US" sz="2000" dirty="0">
                <a:latin typeface="Avenir"/>
                <a:ea typeface="Avenir"/>
                <a:cs typeface="Avenir"/>
                <a:sym typeface="Avenir"/>
              </a:rPr>
              <a:t>Justify Price Point By Quality &amp; Convenience</a:t>
            </a:r>
            <a:endParaRPr sz="2000" dirty="0">
              <a:latin typeface="Avenir"/>
              <a:ea typeface="Avenir"/>
              <a:cs typeface="Avenir"/>
              <a:sym typeface="Avenir"/>
            </a:endParaRPr>
          </a:p>
          <a:p>
            <a:pPr marL="457200" lvl="0" indent="0" algn="l" rtl="0">
              <a:spcBef>
                <a:spcPts val="0"/>
              </a:spcBef>
              <a:spcAft>
                <a:spcPts val="0"/>
              </a:spcAft>
              <a:buNone/>
            </a:pPr>
            <a:endParaRPr sz="1800" dirty="0">
              <a:latin typeface="Avenir"/>
              <a:ea typeface="Avenir"/>
              <a:cs typeface="Avenir"/>
              <a:sym typeface="Avenir"/>
            </a:endParaRPr>
          </a:p>
        </p:txBody>
      </p:sp>
      <p:sp>
        <p:nvSpPr>
          <p:cNvPr id="2" name="TextBox 1">
            <a:extLst>
              <a:ext uri="{FF2B5EF4-FFF2-40B4-BE49-F238E27FC236}">
                <a16:creationId xmlns:a16="http://schemas.microsoft.com/office/drawing/2014/main" id="{9E6A3DB5-FB07-9142-8B21-0DB9296FC383}"/>
              </a:ext>
            </a:extLst>
          </p:cNvPr>
          <p:cNvSpPr txBox="1"/>
          <p:nvPr/>
        </p:nvSpPr>
        <p:spPr>
          <a:xfrm>
            <a:off x="861045" y="5093498"/>
            <a:ext cx="3815255" cy="646331"/>
          </a:xfrm>
          <a:prstGeom prst="rect">
            <a:avLst/>
          </a:prstGeom>
          <a:noFill/>
        </p:spPr>
        <p:txBody>
          <a:bodyPr wrap="square" rtlCol="0">
            <a:spAutoFit/>
          </a:bodyPr>
          <a:lstStyle/>
          <a:p>
            <a:r>
              <a:rPr lang="en-US" sz="1800" b="1" dirty="0"/>
              <a:t>Median Income $40,000-$45,000</a:t>
            </a:r>
          </a:p>
          <a:p>
            <a:endParaRPr lang="en-US" sz="1800" dirty="0"/>
          </a:p>
        </p:txBody>
      </p:sp>
      <p:pic>
        <p:nvPicPr>
          <p:cNvPr id="4" name="Picture 3">
            <a:extLst>
              <a:ext uri="{FF2B5EF4-FFF2-40B4-BE49-F238E27FC236}">
                <a16:creationId xmlns:a16="http://schemas.microsoft.com/office/drawing/2014/main" id="{EA50E586-C444-A14F-806D-3DFFE996CFD4}"/>
              </a:ext>
            </a:extLst>
          </p:cNvPr>
          <p:cNvPicPr>
            <a:picLocks noChangeAspect="1"/>
          </p:cNvPicPr>
          <p:nvPr/>
        </p:nvPicPr>
        <p:blipFill>
          <a:blip r:embed="rId4"/>
          <a:stretch>
            <a:fillRect/>
          </a:stretch>
        </p:blipFill>
        <p:spPr>
          <a:xfrm>
            <a:off x="0" y="-193978"/>
            <a:ext cx="12192000" cy="1861888"/>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37"/>
          <p:cNvSpPr txBox="1"/>
          <p:nvPr/>
        </p:nvSpPr>
        <p:spPr>
          <a:xfrm>
            <a:off x="738886" y="2183138"/>
            <a:ext cx="7206000" cy="544500"/>
          </a:xfrm>
          <a:prstGeom prst="rect">
            <a:avLst/>
          </a:prstGeom>
          <a:noFill/>
          <a:ln>
            <a:noFill/>
          </a:ln>
        </p:spPr>
        <p:txBody>
          <a:bodyPr spcFirstLastPara="1" wrap="square" lIns="91425" tIns="45700" rIns="91425" bIns="45700" anchor="t" anchorCtr="0">
            <a:noAutofit/>
          </a:bodyPr>
          <a:lstStyle/>
          <a:p>
            <a:pPr marL="342891" marR="0" lvl="0" indent="-397945" algn="l" rtl="0">
              <a:lnSpc>
                <a:spcPct val="200000"/>
              </a:lnSpc>
              <a:spcBef>
                <a:spcPts val="0"/>
              </a:spcBef>
              <a:spcAft>
                <a:spcPts val="0"/>
              </a:spcAft>
              <a:buClr>
                <a:schemeClr val="dk1"/>
              </a:buClr>
              <a:buSzPts val="3000"/>
              <a:buFont typeface="Avenir"/>
              <a:buAutoNum type="arabicPeriod" startAt="5"/>
            </a:pPr>
            <a:r>
              <a:rPr lang="en-US" sz="3000" dirty="0" err="1">
                <a:solidFill>
                  <a:schemeClr val="dk1"/>
                </a:solidFill>
                <a:latin typeface="Avenir"/>
                <a:ea typeface="Avenir"/>
                <a:cs typeface="Avenir"/>
                <a:sym typeface="Avenir"/>
              </a:rPr>
              <a:t>Cusper's</a:t>
            </a:r>
            <a:r>
              <a:rPr lang="en-US" sz="3000" dirty="0">
                <a:solidFill>
                  <a:schemeClr val="dk1"/>
                </a:solidFill>
                <a:latin typeface="Avenir"/>
                <a:ea typeface="Avenir"/>
                <a:cs typeface="Avenir"/>
                <a:sym typeface="Avenir"/>
              </a:rPr>
              <a:t> (32-35)</a:t>
            </a:r>
            <a:endParaRPr sz="3000" dirty="0">
              <a:latin typeface="Avenir"/>
              <a:ea typeface="Avenir"/>
              <a:cs typeface="Avenir"/>
              <a:sym typeface="Avenir"/>
            </a:endParaRPr>
          </a:p>
          <a:p>
            <a:pPr marL="457200" marR="0" lvl="0" indent="0" algn="l" rtl="0">
              <a:lnSpc>
                <a:spcPct val="200000"/>
              </a:lnSpc>
              <a:spcBef>
                <a:spcPts val="0"/>
              </a:spcBef>
              <a:spcAft>
                <a:spcPts val="0"/>
              </a:spcAft>
              <a:buNone/>
            </a:pPr>
            <a:endParaRPr sz="3000" dirty="0"/>
          </a:p>
        </p:txBody>
      </p:sp>
      <p:sp>
        <p:nvSpPr>
          <p:cNvPr id="328" name="Google Shape;328;p37"/>
          <p:cNvSpPr txBox="1"/>
          <p:nvPr/>
        </p:nvSpPr>
        <p:spPr>
          <a:xfrm>
            <a:off x="3454400" y="279401"/>
            <a:ext cx="5689500" cy="666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733" b="1">
                <a:solidFill>
                  <a:schemeClr val="dk1"/>
                </a:solidFill>
                <a:latin typeface="Avenir"/>
                <a:ea typeface="Avenir"/>
                <a:cs typeface="Avenir"/>
                <a:sym typeface="Avenir"/>
              </a:rPr>
              <a:t>Audience Segmentation </a:t>
            </a:r>
            <a:endParaRPr/>
          </a:p>
        </p:txBody>
      </p:sp>
      <p:pic>
        <p:nvPicPr>
          <p:cNvPr id="329" name="Google Shape;329;p37"/>
          <p:cNvPicPr preferRelativeResize="0"/>
          <p:nvPr/>
        </p:nvPicPr>
        <p:blipFill>
          <a:blip r:embed="rId3">
            <a:alphaModFix/>
          </a:blip>
          <a:stretch>
            <a:fillRect/>
          </a:stretch>
        </p:blipFill>
        <p:spPr>
          <a:xfrm>
            <a:off x="5855129" y="2183138"/>
            <a:ext cx="5396651" cy="3796624"/>
          </a:xfrm>
          <a:prstGeom prst="rect">
            <a:avLst/>
          </a:prstGeom>
          <a:noFill/>
          <a:ln>
            <a:noFill/>
          </a:ln>
        </p:spPr>
      </p:pic>
      <p:sp>
        <p:nvSpPr>
          <p:cNvPr id="330" name="Google Shape;330;p37"/>
          <p:cNvSpPr/>
          <p:nvPr/>
        </p:nvSpPr>
        <p:spPr>
          <a:xfrm>
            <a:off x="2676288" y="172388"/>
            <a:ext cx="6839400" cy="880800"/>
          </a:xfrm>
          <a:prstGeom prst="rect">
            <a:avLst/>
          </a:prstGeom>
          <a:noFill/>
          <a:ln w="38100" cap="flat" cmpd="sng">
            <a:solidFill>
              <a:srgbClr val="00BEB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37"/>
          <p:cNvSpPr txBox="1">
            <a:spLocks noGrp="1"/>
          </p:cNvSpPr>
          <p:nvPr>
            <p:ph type="title"/>
          </p:nvPr>
        </p:nvSpPr>
        <p:spPr>
          <a:xfrm>
            <a:off x="3971700" y="1223925"/>
            <a:ext cx="4248600" cy="6477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6C7D1"/>
              </a:buClr>
              <a:buSzPts val="2400"/>
              <a:buFont typeface="Avenir"/>
              <a:buNone/>
            </a:pPr>
            <a:r>
              <a:rPr lang="en-US" sz="2400">
                <a:solidFill>
                  <a:srgbClr val="FFFFFF"/>
                </a:solidFill>
                <a:highlight>
                  <a:srgbClr val="00BEBE"/>
                </a:highlight>
                <a:latin typeface="Avenir"/>
                <a:ea typeface="Avenir"/>
                <a:cs typeface="Avenir"/>
                <a:sym typeface="Avenir"/>
              </a:rPr>
              <a:t>6 Millennial Micro Markets</a:t>
            </a:r>
            <a:br>
              <a:rPr lang="en-US" sz="2800" b="1">
                <a:highlight>
                  <a:srgbClr val="00BEBE"/>
                </a:highlight>
                <a:latin typeface="Avenir"/>
                <a:ea typeface="Avenir"/>
                <a:cs typeface="Avenir"/>
                <a:sym typeface="Avenir"/>
              </a:rPr>
            </a:br>
            <a:endParaRPr sz="2800" b="1" cap="none">
              <a:highlight>
                <a:srgbClr val="00BEBE"/>
              </a:highlight>
              <a:latin typeface="Avenir"/>
              <a:ea typeface="Avenir"/>
              <a:cs typeface="Avenir"/>
              <a:sym typeface="Avenir"/>
            </a:endParaRPr>
          </a:p>
        </p:txBody>
      </p:sp>
      <p:sp>
        <p:nvSpPr>
          <p:cNvPr id="332" name="Google Shape;332;p37"/>
          <p:cNvSpPr txBox="1"/>
          <p:nvPr/>
        </p:nvSpPr>
        <p:spPr>
          <a:xfrm>
            <a:off x="1035830" y="3180026"/>
            <a:ext cx="4500053" cy="12603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SzPts val="1800"/>
              <a:buFont typeface="Avenir"/>
              <a:buChar char="●"/>
            </a:pPr>
            <a:r>
              <a:rPr lang="en-US" sz="2000" dirty="0">
                <a:solidFill>
                  <a:schemeClr val="tx1"/>
                </a:solidFill>
                <a:latin typeface="Avenir"/>
                <a:ea typeface="Avenir"/>
                <a:cs typeface="Avenir"/>
                <a:sym typeface="Avenir"/>
              </a:rPr>
              <a:t>Bigger Leadership Role – More Responsibilities</a:t>
            </a:r>
            <a:endParaRPr sz="2000" dirty="0">
              <a:solidFill>
                <a:schemeClr val="tx1"/>
              </a:solidFill>
              <a:latin typeface="Avenir"/>
              <a:ea typeface="Avenir"/>
              <a:cs typeface="Avenir"/>
              <a:sym typeface="Avenir"/>
            </a:endParaRPr>
          </a:p>
          <a:p>
            <a:pPr marL="457200" lvl="0" indent="-342900" algn="l" rtl="0">
              <a:spcBef>
                <a:spcPts val="0"/>
              </a:spcBef>
              <a:spcAft>
                <a:spcPts val="0"/>
              </a:spcAft>
              <a:buSzPts val="1800"/>
              <a:buFont typeface="Avenir"/>
              <a:buChar char="●"/>
            </a:pPr>
            <a:r>
              <a:rPr lang="en-US" sz="2000" dirty="0">
                <a:solidFill>
                  <a:schemeClr val="tx1"/>
                </a:solidFill>
                <a:latin typeface="Avenir"/>
                <a:ea typeface="Avenir"/>
                <a:cs typeface="Avenir"/>
                <a:sym typeface="Avenir"/>
              </a:rPr>
              <a:t>Could Associate Gen X</a:t>
            </a:r>
          </a:p>
          <a:p>
            <a:pPr marL="457200" indent="-342900">
              <a:buSzPts val="1800"/>
              <a:buFont typeface="Avenir"/>
              <a:buChar char="●"/>
            </a:pPr>
            <a:r>
              <a:rPr lang="en-US" sz="2000" dirty="0">
                <a:latin typeface="Avenir"/>
                <a:ea typeface="Avenir"/>
                <a:cs typeface="Avenir"/>
                <a:sym typeface="Avenir"/>
              </a:rPr>
              <a:t>Craving ME TIME! </a:t>
            </a:r>
            <a:endParaRPr lang="en-US" sz="2000" dirty="0">
              <a:solidFill>
                <a:schemeClr val="tx1"/>
              </a:solidFill>
              <a:latin typeface="Avenir"/>
              <a:ea typeface="Avenir"/>
              <a:cs typeface="Avenir"/>
              <a:sym typeface="Avenir"/>
            </a:endParaRPr>
          </a:p>
          <a:p>
            <a:pPr marL="457200" lvl="0" indent="-342900" algn="l" rtl="0">
              <a:spcBef>
                <a:spcPts val="0"/>
              </a:spcBef>
              <a:spcAft>
                <a:spcPts val="0"/>
              </a:spcAft>
              <a:buSzPts val="1800"/>
              <a:buFont typeface="Avenir"/>
              <a:buChar char="●"/>
            </a:pPr>
            <a:r>
              <a:rPr lang="en-US" sz="2000" dirty="0">
                <a:solidFill>
                  <a:schemeClr val="tx1"/>
                </a:solidFill>
                <a:latin typeface="Avenir"/>
                <a:ea typeface="Avenir"/>
                <a:cs typeface="Avenir"/>
                <a:sym typeface="Avenir"/>
              </a:rPr>
              <a:t>Spike In Homeownership </a:t>
            </a:r>
            <a:endParaRPr sz="2000" dirty="0">
              <a:solidFill>
                <a:schemeClr val="tx1"/>
              </a:solidFill>
              <a:latin typeface="Avenir"/>
              <a:ea typeface="Avenir"/>
              <a:cs typeface="Avenir"/>
              <a:sym typeface="Avenir"/>
            </a:endParaRPr>
          </a:p>
        </p:txBody>
      </p:sp>
      <p:sp>
        <p:nvSpPr>
          <p:cNvPr id="2" name="TextBox 1">
            <a:extLst>
              <a:ext uri="{FF2B5EF4-FFF2-40B4-BE49-F238E27FC236}">
                <a16:creationId xmlns:a16="http://schemas.microsoft.com/office/drawing/2014/main" id="{D9152A0F-59E3-3345-8B2D-AFDC60B4128C}"/>
              </a:ext>
            </a:extLst>
          </p:cNvPr>
          <p:cNvSpPr txBox="1"/>
          <p:nvPr/>
        </p:nvSpPr>
        <p:spPr>
          <a:xfrm>
            <a:off x="1152094" y="5073315"/>
            <a:ext cx="4056993" cy="646331"/>
          </a:xfrm>
          <a:prstGeom prst="rect">
            <a:avLst/>
          </a:prstGeom>
          <a:noFill/>
        </p:spPr>
        <p:txBody>
          <a:bodyPr wrap="square" rtlCol="0">
            <a:spAutoFit/>
          </a:bodyPr>
          <a:lstStyle/>
          <a:p>
            <a:r>
              <a:rPr lang="en-US" sz="1800" b="1" dirty="0"/>
              <a:t>Median Income $50,000-$55,000</a:t>
            </a:r>
          </a:p>
          <a:p>
            <a:endParaRPr lang="en-US" sz="1800" dirty="0"/>
          </a:p>
        </p:txBody>
      </p:sp>
      <p:pic>
        <p:nvPicPr>
          <p:cNvPr id="4" name="Picture 3">
            <a:extLst>
              <a:ext uri="{FF2B5EF4-FFF2-40B4-BE49-F238E27FC236}">
                <a16:creationId xmlns:a16="http://schemas.microsoft.com/office/drawing/2014/main" id="{C40D6BEE-44FD-914B-8079-6D41457DB7A6}"/>
              </a:ext>
            </a:extLst>
          </p:cNvPr>
          <p:cNvPicPr>
            <a:picLocks noChangeAspect="1"/>
          </p:cNvPicPr>
          <p:nvPr/>
        </p:nvPicPr>
        <p:blipFill>
          <a:blip r:embed="rId4"/>
          <a:stretch>
            <a:fillRect/>
          </a:stretch>
        </p:blipFill>
        <p:spPr>
          <a:xfrm>
            <a:off x="0" y="0"/>
            <a:ext cx="12192000" cy="1861888"/>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38"/>
          <p:cNvSpPr txBox="1"/>
          <p:nvPr/>
        </p:nvSpPr>
        <p:spPr>
          <a:xfrm>
            <a:off x="633189" y="2791675"/>
            <a:ext cx="7206000" cy="488700"/>
          </a:xfrm>
          <a:prstGeom prst="rect">
            <a:avLst/>
          </a:prstGeom>
          <a:noFill/>
          <a:ln>
            <a:noFill/>
          </a:ln>
        </p:spPr>
        <p:txBody>
          <a:bodyPr spcFirstLastPara="1" wrap="square" lIns="91425" tIns="45700" rIns="91425" bIns="45700" anchor="t" anchorCtr="0">
            <a:noAutofit/>
          </a:bodyPr>
          <a:lstStyle/>
          <a:p>
            <a:pPr marL="342891" marR="0" lvl="0" indent="-397945" algn="l" rtl="0">
              <a:lnSpc>
                <a:spcPct val="200000"/>
              </a:lnSpc>
              <a:spcBef>
                <a:spcPts val="0"/>
              </a:spcBef>
              <a:spcAft>
                <a:spcPts val="0"/>
              </a:spcAft>
              <a:buClr>
                <a:schemeClr val="dk1"/>
              </a:buClr>
              <a:buSzPts val="3000"/>
              <a:buFont typeface="Avenir"/>
              <a:buAutoNum type="arabicPeriod" startAt="6"/>
            </a:pPr>
            <a:r>
              <a:rPr lang="en-US" sz="3000" dirty="0">
                <a:solidFill>
                  <a:schemeClr val="dk1"/>
                </a:solidFill>
                <a:latin typeface="Avenir"/>
                <a:ea typeface="Avenir"/>
                <a:cs typeface="Avenir"/>
                <a:sym typeface="Avenir"/>
              </a:rPr>
              <a:t>Millennials @ Heart (35-38)</a:t>
            </a:r>
            <a:endParaRPr sz="3000" dirty="0">
              <a:latin typeface="Avenir"/>
              <a:ea typeface="Avenir"/>
              <a:cs typeface="Avenir"/>
              <a:sym typeface="Avenir"/>
            </a:endParaRPr>
          </a:p>
        </p:txBody>
      </p:sp>
      <p:sp>
        <p:nvSpPr>
          <p:cNvPr id="339" name="Google Shape;339;p38"/>
          <p:cNvSpPr txBox="1"/>
          <p:nvPr/>
        </p:nvSpPr>
        <p:spPr>
          <a:xfrm>
            <a:off x="3454400" y="279401"/>
            <a:ext cx="5689500" cy="666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733" b="1">
                <a:solidFill>
                  <a:schemeClr val="dk1"/>
                </a:solidFill>
                <a:latin typeface="Avenir"/>
                <a:ea typeface="Avenir"/>
                <a:cs typeface="Avenir"/>
                <a:sym typeface="Avenir"/>
              </a:rPr>
              <a:t>Audience Segmentation </a:t>
            </a:r>
            <a:endParaRPr/>
          </a:p>
        </p:txBody>
      </p:sp>
      <p:pic>
        <p:nvPicPr>
          <p:cNvPr id="340" name="Google Shape;340;p38"/>
          <p:cNvPicPr preferRelativeResize="0"/>
          <p:nvPr/>
        </p:nvPicPr>
        <p:blipFill rotWithShape="1">
          <a:blip r:embed="rId3">
            <a:alphaModFix/>
          </a:blip>
          <a:srcRect b="5311"/>
          <a:stretch/>
        </p:blipFill>
        <p:spPr>
          <a:xfrm>
            <a:off x="6299150" y="2562539"/>
            <a:ext cx="5086450" cy="3132601"/>
          </a:xfrm>
          <a:prstGeom prst="rect">
            <a:avLst/>
          </a:prstGeom>
          <a:noFill/>
          <a:ln>
            <a:noFill/>
          </a:ln>
        </p:spPr>
      </p:pic>
      <p:sp>
        <p:nvSpPr>
          <p:cNvPr id="341" name="Google Shape;341;p38"/>
          <p:cNvSpPr txBox="1">
            <a:spLocks noGrp="1"/>
          </p:cNvSpPr>
          <p:nvPr>
            <p:ph type="title"/>
          </p:nvPr>
        </p:nvSpPr>
        <p:spPr>
          <a:xfrm>
            <a:off x="3971700" y="1223925"/>
            <a:ext cx="4248600" cy="6477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6C7D1"/>
              </a:buClr>
              <a:buSzPts val="2400"/>
              <a:buFont typeface="Avenir"/>
              <a:buNone/>
            </a:pPr>
            <a:r>
              <a:rPr lang="en-US" sz="2400">
                <a:solidFill>
                  <a:srgbClr val="FFFFFF"/>
                </a:solidFill>
                <a:highlight>
                  <a:srgbClr val="00BEBE"/>
                </a:highlight>
                <a:latin typeface="Avenir"/>
                <a:ea typeface="Avenir"/>
                <a:cs typeface="Avenir"/>
                <a:sym typeface="Avenir"/>
              </a:rPr>
              <a:t>6 Millennial Micro Markets</a:t>
            </a:r>
            <a:br>
              <a:rPr lang="en-US" sz="2800" b="1">
                <a:highlight>
                  <a:srgbClr val="00BEBE"/>
                </a:highlight>
                <a:latin typeface="Avenir"/>
                <a:ea typeface="Avenir"/>
                <a:cs typeface="Avenir"/>
                <a:sym typeface="Avenir"/>
              </a:rPr>
            </a:br>
            <a:endParaRPr sz="2800" b="1" cap="none">
              <a:highlight>
                <a:srgbClr val="00BEBE"/>
              </a:highlight>
              <a:latin typeface="Avenir"/>
              <a:ea typeface="Avenir"/>
              <a:cs typeface="Avenir"/>
              <a:sym typeface="Avenir"/>
            </a:endParaRPr>
          </a:p>
        </p:txBody>
      </p:sp>
      <p:sp>
        <p:nvSpPr>
          <p:cNvPr id="342" name="Google Shape;342;p38"/>
          <p:cNvSpPr/>
          <p:nvPr/>
        </p:nvSpPr>
        <p:spPr>
          <a:xfrm>
            <a:off x="2676288" y="172388"/>
            <a:ext cx="6839400" cy="880800"/>
          </a:xfrm>
          <a:prstGeom prst="rect">
            <a:avLst/>
          </a:prstGeom>
          <a:noFill/>
          <a:ln w="38100" cap="flat" cmpd="sng">
            <a:solidFill>
              <a:srgbClr val="00BEB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8"/>
          <p:cNvSpPr txBox="1"/>
          <p:nvPr/>
        </p:nvSpPr>
        <p:spPr>
          <a:xfrm>
            <a:off x="1480200" y="2562539"/>
            <a:ext cx="3267300" cy="15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2400" b="1" dirty="0">
                <a:solidFill>
                  <a:srgbClr val="FFFFFF"/>
                </a:solidFill>
                <a:highlight>
                  <a:schemeClr val="dk1"/>
                </a:highlight>
                <a:latin typeface="Avenir"/>
                <a:ea typeface="Avenir"/>
                <a:cs typeface="Avenir"/>
                <a:sym typeface="Avenir"/>
              </a:rPr>
              <a:t>Millennial - Gen X</a:t>
            </a:r>
            <a:endParaRPr sz="2400" dirty="0"/>
          </a:p>
        </p:txBody>
      </p:sp>
      <p:sp>
        <p:nvSpPr>
          <p:cNvPr id="344" name="Google Shape;344;p38"/>
          <p:cNvSpPr txBox="1"/>
          <p:nvPr/>
        </p:nvSpPr>
        <p:spPr>
          <a:xfrm>
            <a:off x="1038900" y="3639064"/>
            <a:ext cx="4476300" cy="1251600"/>
          </a:xfrm>
          <a:prstGeom prst="rect">
            <a:avLst/>
          </a:prstGeom>
          <a:noFill/>
          <a:ln>
            <a:noFill/>
          </a:ln>
        </p:spPr>
        <p:txBody>
          <a:bodyPr spcFirstLastPara="1" wrap="square" lIns="91425" tIns="91425" rIns="91425" bIns="91425" anchor="t" anchorCtr="0">
            <a:noAutofit/>
          </a:bodyPr>
          <a:lstStyle/>
          <a:p>
            <a:pPr marL="457200" indent="-342900">
              <a:buSzPts val="1800"/>
              <a:buFont typeface="Avenir"/>
              <a:buChar char="●"/>
            </a:pPr>
            <a:r>
              <a:rPr lang="en-US" sz="2000" dirty="0">
                <a:solidFill>
                  <a:schemeClr val="tx1"/>
                </a:solidFill>
                <a:latin typeface="Avenir"/>
                <a:ea typeface="Avenir"/>
                <a:cs typeface="Avenir"/>
                <a:sym typeface="Avenir"/>
              </a:rPr>
              <a:t>C-level</a:t>
            </a:r>
          </a:p>
          <a:p>
            <a:pPr marL="457200" lvl="0" indent="-342900" algn="l" rtl="0">
              <a:spcBef>
                <a:spcPts val="0"/>
              </a:spcBef>
              <a:spcAft>
                <a:spcPts val="0"/>
              </a:spcAft>
              <a:buSzPts val="1800"/>
              <a:buFont typeface="Avenir"/>
              <a:buChar char="●"/>
            </a:pPr>
            <a:r>
              <a:rPr lang="en-US" sz="2000" dirty="0">
                <a:solidFill>
                  <a:schemeClr val="tx1"/>
                </a:solidFill>
                <a:latin typeface="Avenir"/>
                <a:ea typeface="Avenir"/>
                <a:cs typeface="Avenir"/>
                <a:sym typeface="Avenir"/>
              </a:rPr>
              <a:t>Wants to Stay On Trend </a:t>
            </a:r>
          </a:p>
          <a:p>
            <a:pPr marL="457200" lvl="0" indent="-342900" algn="l" rtl="0">
              <a:spcBef>
                <a:spcPts val="0"/>
              </a:spcBef>
              <a:spcAft>
                <a:spcPts val="0"/>
              </a:spcAft>
              <a:buSzPts val="1800"/>
              <a:buFont typeface="Avenir"/>
              <a:buChar char="●"/>
            </a:pPr>
            <a:r>
              <a:rPr lang="en-US" sz="2000" dirty="0">
                <a:solidFill>
                  <a:schemeClr val="tx1"/>
                </a:solidFill>
                <a:latin typeface="Avenir"/>
                <a:ea typeface="Avenir"/>
                <a:cs typeface="Avenir"/>
                <a:sym typeface="Avenir"/>
              </a:rPr>
              <a:t>Tech Savvy</a:t>
            </a:r>
            <a:endParaRPr sz="2000" dirty="0">
              <a:solidFill>
                <a:schemeClr val="tx1"/>
              </a:solidFill>
              <a:latin typeface="Avenir"/>
              <a:ea typeface="Avenir"/>
              <a:cs typeface="Avenir"/>
              <a:sym typeface="Avenir"/>
            </a:endParaRPr>
          </a:p>
          <a:p>
            <a:pPr marL="457200" lvl="0" indent="-342900" algn="l" rtl="0">
              <a:spcBef>
                <a:spcPts val="0"/>
              </a:spcBef>
              <a:spcAft>
                <a:spcPts val="0"/>
              </a:spcAft>
              <a:buSzPts val="1800"/>
              <a:buFont typeface="Avenir"/>
              <a:buChar char="●"/>
            </a:pPr>
            <a:r>
              <a:rPr lang="en-US" sz="2000" dirty="0">
                <a:solidFill>
                  <a:schemeClr val="tx1"/>
                </a:solidFill>
                <a:latin typeface="Avenir"/>
                <a:ea typeface="Avenir"/>
                <a:cs typeface="Avenir"/>
                <a:sym typeface="Avenir"/>
              </a:rPr>
              <a:t>Values Quality Products</a:t>
            </a:r>
          </a:p>
          <a:p>
            <a:pPr marL="457200" lvl="0" indent="-342900" algn="l" rtl="0">
              <a:spcBef>
                <a:spcPts val="0"/>
              </a:spcBef>
              <a:spcAft>
                <a:spcPts val="0"/>
              </a:spcAft>
              <a:buSzPts val="1800"/>
              <a:buFont typeface="Avenir"/>
              <a:buChar char="●"/>
            </a:pPr>
            <a:endParaRPr sz="2000" dirty="0">
              <a:solidFill>
                <a:srgbClr val="FF0000"/>
              </a:solidFill>
              <a:latin typeface="Avenir"/>
              <a:ea typeface="Avenir"/>
              <a:cs typeface="Avenir"/>
              <a:sym typeface="Avenir"/>
            </a:endParaRPr>
          </a:p>
        </p:txBody>
      </p:sp>
      <p:sp>
        <p:nvSpPr>
          <p:cNvPr id="2" name="Rectangle 1">
            <a:extLst>
              <a:ext uri="{FF2B5EF4-FFF2-40B4-BE49-F238E27FC236}">
                <a16:creationId xmlns:a16="http://schemas.microsoft.com/office/drawing/2014/main" id="{CBBFF52E-7DC2-C445-99DA-B1260EA66269}"/>
              </a:ext>
            </a:extLst>
          </p:cNvPr>
          <p:cNvSpPr/>
          <p:nvPr/>
        </p:nvSpPr>
        <p:spPr>
          <a:xfrm>
            <a:off x="1038900" y="5172410"/>
            <a:ext cx="6096000" cy="923330"/>
          </a:xfrm>
          <a:prstGeom prst="rect">
            <a:avLst/>
          </a:prstGeom>
        </p:spPr>
        <p:txBody>
          <a:bodyPr>
            <a:spAutoFit/>
          </a:bodyPr>
          <a:lstStyle/>
          <a:p>
            <a:r>
              <a:rPr lang="en-US" sz="1800" b="1" dirty="0"/>
              <a:t>$Median Income $55,000-$57,000</a:t>
            </a:r>
          </a:p>
          <a:p>
            <a:endParaRPr lang="en-US" sz="1800" dirty="0"/>
          </a:p>
          <a:p>
            <a:endParaRPr lang="en-US" sz="1800" dirty="0"/>
          </a:p>
        </p:txBody>
      </p:sp>
      <p:pic>
        <p:nvPicPr>
          <p:cNvPr id="4" name="Picture 3">
            <a:extLst>
              <a:ext uri="{FF2B5EF4-FFF2-40B4-BE49-F238E27FC236}">
                <a16:creationId xmlns:a16="http://schemas.microsoft.com/office/drawing/2014/main" id="{0EEC6488-6DE6-AB4D-8105-379924CA08DE}"/>
              </a:ext>
            </a:extLst>
          </p:cNvPr>
          <p:cNvPicPr>
            <a:picLocks noChangeAspect="1"/>
          </p:cNvPicPr>
          <p:nvPr/>
        </p:nvPicPr>
        <p:blipFill>
          <a:blip r:embed="rId4"/>
          <a:stretch>
            <a:fillRect/>
          </a:stretch>
        </p:blipFill>
        <p:spPr>
          <a:xfrm>
            <a:off x="0" y="15357"/>
            <a:ext cx="12192000" cy="1861888"/>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pic>
        <p:nvPicPr>
          <p:cNvPr id="350" name="Google Shape;350;p39"/>
          <p:cNvPicPr preferRelativeResize="0"/>
          <p:nvPr/>
        </p:nvPicPr>
        <p:blipFill rotWithShape="1">
          <a:blip r:embed="rId3">
            <a:alphaModFix/>
          </a:blip>
          <a:srcRect/>
          <a:stretch/>
        </p:blipFill>
        <p:spPr>
          <a:xfrm>
            <a:off x="3785665" y="457176"/>
            <a:ext cx="4394200" cy="654051"/>
          </a:xfrm>
          <a:prstGeom prst="rect">
            <a:avLst/>
          </a:prstGeom>
          <a:noFill/>
          <a:ln>
            <a:noFill/>
          </a:ln>
        </p:spPr>
      </p:pic>
      <p:pic>
        <p:nvPicPr>
          <p:cNvPr id="351" name="Google Shape;351;p39"/>
          <p:cNvPicPr preferRelativeResize="0"/>
          <p:nvPr/>
        </p:nvPicPr>
        <p:blipFill>
          <a:blip r:embed="rId4">
            <a:alphaModFix/>
          </a:blip>
          <a:stretch>
            <a:fillRect/>
          </a:stretch>
        </p:blipFill>
        <p:spPr>
          <a:xfrm>
            <a:off x="1978625" y="716912"/>
            <a:ext cx="7927199" cy="5945426"/>
          </a:xfrm>
          <a:prstGeom prst="rect">
            <a:avLst/>
          </a:prstGeom>
          <a:noFill/>
          <a:ln>
            <a:noFill/>
          </a:ln>
        </p:spPr>
      </p:pic>
      <p:pic>
        <p:nvPicPr>
          <p:cNvPr id="352" name="Google Shape;352;p39"/>
          <p:cNvPicPr preferRelativeResize="0"/>
          <p:nvPr/>
        </p:nvPicPr>
        <p:blipFill>
          <a:blip r:embed="rId5">
            <a:alphaModFix/>
          </a:blip>
          <a:stretch>
            <a:fillRect/>
          </a:stretch>
        </p:blipFill>
        <p:spPr>
          <a:xfrm>
            <a:off x="3686825" y="961900"/>
            <a:ext cx="4814375" cy="812275"/>
          </a:xfrm>
          <a:prstGeom prst="rect">
            <a:avLst/>
          </a:prstGeom>
          <a:noFill/>
          <a:ln>
            <a:noFill/>
          </a:ln>
        </p:spPr>
      </p:pic>
      <p:sp>
        <p:nvSpPr>
          <p:cNvPr id="353" name="Google Shape;353;p39"/>
          <p:cNvSpPr/>
          <p:nvPr/>
        </p:nvSpPr>
        <p:spPr>
          <a:xfrm>
            <a:off x="2563075" y="307950"/>
            <a:ext cx="6839400" cy="952500"/>
          </a:xfrm>
          <a:prstGeom prst="rect">
            <a:avLst/>
          </a:prstGeom>
          <a:noFill/>
          <a:ln w="38100" cap="flat" cmpd="sng">
            <a:solidFill>
              <a:srgbClr val="00BEB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39"/>
          <p:cNvSpPr txBox="1"/>
          <p:nvPr/>
        </p:nvSpPr>
        <p:spPr>
          <a:xfrm>
            <a:off x="2130413" y="457175"/>
            <a:ext cx="7927200" cy="369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000" b="1">
                <a:solidFill>
                  <a:srgbClr val="00BEBE"/>
                </a:solidFill>
                <a:latin typeface="Avenir"/>
                <a:ea typeface="Avenir"/>
                <a:cs typeface="Avenir"/>
                <a:sym typeface="Avenir"/>
              </a:rPr>
              <a:t>Personalize Your Marketing Messages</a:t>
            </a:r>
            <a:endParaRPr sz="3000" b="1">
              <a:solidFill>
                <a:srgbClr val="00BEBE"/>
              </a:solidFill>
              <a:latin typeface="Avenir"/>
              <a:ea typeface="Avenir"/>
              <a:cs typeface="Avenir"/>
              <a:sym typeface="Aveni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13" name="Freeform 3">
            <a:extLst>
              <a:ext uri="{FF2B5EF4-FFF2-40B4-BE49-F238E27FC236}">
                <a16:creationId xmlns:a16="http://schemas.microsoft.com/office/drawing/2014/main" id="{605EBCA2-35E1-B243-83E7-897E774A45F0}"/>
              </a:ext>
            </a:extLst>
          </p:cNvPr>
          <p:cNvSpPr/>
          <p:nvPr/>
        </p:nvSpPr>
        <p:spPr>
          <a:xfrm>
            <a:off x="-25508" y="1043962"/>
            <a:ext cx="12192000" cy="5167267"/>
          </a:xfrm>
          <a:custGeom>
            <a:avLst/>
            <a:gdLst>
              <a:gd name="connsiteX0" fmla="*/ 0 w 3268116"/>
              <a:gd name="connsiteY0" fmla="*/ 0 h 5144785"/>
              <a:gd name="connsiteX1" fmla="*/ 3268116 w 3268116"/>
              <a:gd name="connsiteY1" fmla="*/ 0 h 5144785"/>
              <a:gd name="connsiteX2" fmla="*/ 3268116 w 3268116"/>
              <a:gd name="connsiteY2" fmla="*/ 5144785 h 5144785"/>
              <a:gd name="connsiteX3" fmla="*/ 0 w 3268116"/>
              <a:gd name="connsiteY3" fmla="*/ 5144785 h 5144785"/>
              <a:gd name="connsiteX4" fmla="*/ 0 w 3268116"/>
              <a:gd name="connsiteY4" fmla="*/ 0 h 5144785"/>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268116" h="5144785">
                <a:moveTo>
                  <a:pt x="0" y="0"/>
                </a:moveTo>
                <a:lnTo>
                  <a:pt x="3268116" y="0"/>
                </a:lnTo>
                <a:lnTo>
                  <a:pt x="3268116" y="5144785"/>
                </a:lnTo>
                <a:lnTo>
                  <a:pt x="0" y="5144785"/>
                </a:lnTo>
                <a:lnTo>
                  <a:pt x="0" y="0"/>
                </a:lnTo>
              </a:path>
            </a:pathLst>
          </a:custGeom>
          <a:solidFill>
            <a:srgbClr val="00000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61" name="Google Shape;361;p40"/>
          <p:cNvPicPr preferRelativeResize="0"/>
          <p:nvPr/>
        </p:nvPicPr>
        <p:blipFill rotWithShape="1">
          <a:blip r:embed="rId3">
            <a:alphaModFix/>
          </a:blip>
          <a:srcRect/>
          <a:stretch/>
        </p:blipFill>
        <p:spPr>
          <a:xfrm>
            <a:off x="2035944" y="1168467"/>
            <a:ext cx="4034548" cy="2224813"/>
          </a:xfrm>
          <a:prstGeom prst="rect">
            <a:avLst/>
          </a:prstGeom>
          <a:noFill/>
          <a:ln w="9525" cap="flat" cmpd="sng">
            <a:solidFill>
              <a:schemeClr val="dk1"/>
            </a:solidFill>
            <a:prstDash val="solid"/>
            <a:round/>
            <a:headEnd type="none" w="sm" len="sm"/>
            <a:tailEnd type="none" w="sm" len="sm"/>
          </a:ln>
        </p:spPr>
      </p:pic>
      <p:pic>
        <p:nvPicPr>
          <p:cNvPr id="362" name="Google Shape;362;p40"/>
          <p:cNvPicPr preferRelativeResize="0"/>
          <p:nvPr/>
        </p:nvPicPr>
        <p:blipFill rotWithShape="1">
          <a:blip r:embed="rId4">
            <a:alphaModFix/>
          </a:blip>
          <a:srcRect l="21692" t="17622" r="12430" b="13459"/>
          <a:stretch/>
        </p:blipFill>
        <p:spPr>
          <a:xfrm>
            <a:off x="2035945" y="1165457"/>
            <a:ext cx="554857" cy="587145"/>
          </a:xfrm>
          <a:prstGeom prst="rect">
            <a:avLst/>
          </a:prstGeom>
          <a:noFill/>
          <a:ln w="9525" cap="flat" cmpd="sng">
            <a:solidFill>
              <a:schemeClr val="dk1"/>
            </a:solidFill>
            <a:prstDash val="solid"/>
            <a:round/>
            <a:headEnd type="none" w="sm" len="sm"/>
            <a:tailEnd type="none" w="sm" len="sm"/>
          </a:ln>
        </p:spPr>
      </p:pic>
      <p:pic>
        <p:nvPicPr>
          <p:cNvPr id="363" name="Google Shape;363;p40"/>
          <p:cNvPicPr preferRelativeResize="0"/>
          <p:nvPr/>
        </p:nvPicPr>
        <p:blipFill rotWithShape="1">
          <a:blip r:embed="rId5">
            <a:alphaModFix/>
          </a:blip>
          <a:srcRect/>
          <a:stretch/>
        </p:blipFill>
        <p:spPr>
          <a:xfrm>
            <a:off x="2035942" y="3410049"/>
            <a:ext cx="4034551" cy="2320399"/>
          </a:xfrm>
          <a:prstGeom prst="rect">
            <a:avLst/>
          </a:prstGeom>
          <a:noFill/>
          <a:ln>
            <a:noFill/>
          </a:ln>
        </p:spPr>
      </p:pic>
      <p:pic>
        <p:nvPicPr>
          <p:cNvPr id="364" name="Google Shape;364;p40"/>
          <p:cNvPicPr preferRelativeResize="0"/>
          <p:nvPr/>
        </p:nvPicPr>
        <p:blipFill rotWithShape="1">
          <a:blip r:embed="rId6">
            <a:alphaModFix/>
          </a:blip>
          <a:srcRect/>
          <a:stretch/>
        </p:blipFill>
        <p:spPr>
          <a:xfrm>
            <a:off x="2058530" y="3434020"/>
            <a:ext cx="532271" cy="546656"/>
          </a:xfrm>
          <a:prstGeom prst="rect">
            <a:avLst/>
          </a:prstGeom>
          <a:noFill/>
          <a:ln w="9525" cap="flat" cmpd="sng">
            <a:solidFill>
              <a:schemeClr val="dk1"/>
            </a:solidFill>
            <a:prstDash val="solid"/>
            <a:round/>
            <a:headEnd type="none" w="sm" len="sm"/>
            <a:tailEnd type="none" w="sm" len="sm"/>
          </a:ln>
        </p:spPr>
      </p:pic>
      <p:pic>
        <p:nvPicPr>
          <p:cNvPr id="365" name="Google Shape;365;p40"/>
          <p:cNvPicPr preferRelativeResize="0"/>
          <p:nvPr/>
        </p:nvPicPr>
        <p:blipFill rotWithShape="1">
          <a:blip r:embed="rId7">
            <a:alphaModFix/>
          </a:blip>
          <a:srcRect/>
          <a:stretch/>
        </p:blipFill>
        <p:spPr>
          <a:xfrm>
            <a:off x="6357042" y="1165457"/>
            <a:ext cx="3779452" cy="2230849"/>
          </a:xfrm>
          <a:prstGeom prst="rect">
            <a:avLst/>
          </a:prstGeom>
          <a:noFill/>
          <a:ln w="9525" cap="flat" cmpd="sng">
            <a:solidFill>
              <a:schemeClr val="dk1"/>
            </a:solidFill>
            <a:prstDash val="solid"/>
            <a:round/>
            <a:headEnd type="none" w="sm" len="sm"/>
            <a:tailEnd type="none" w="sm" len="sm"/>
          </a:ln>
        </p:spPr>
      </p:pic>
      <p:pic>
        <p:nvPicPr>
          <p:cNvPr id="366" name="Google Shape;366;p40"/>
          <p:cNvPicPr preferRelativeResize="0"/>
          <p:nvPr/>
        </p:nvPicPr>
        <p:blipFill rotWithShape="1">
          <a:blip r:embed="rId8">
            <a:alphaModFix/>
          </a:blip>
          <a:srcRect/>
          <a:stretch/>
        </p:blipFill>
        <p:spPr>
          <a:xfrm>
            <a:off x="6351806" y="1163840"/>
            <a:ext cx="569423" cy="505053"/>
          </a:xfrm>
          <a:prstGeom prst="rect">
            <a:avLst/>
          </a:prstGeom>
          <a:noFill/>
          <a:ln w="9525" cap="flat" cmpd="sng">
            <a:solidFill>
              <a:schemeClr val="dk1"/>
            </a:solidFill>
            <a:prstDash val="solid"/>
            <a:round/>
            <a:headEnd type="none" w="sm" len="sm"/>
            <a:tailEnd type="none" w="sm" len="sm"/>
          </a:ln>
        </p:spPr>
      </p:pic>
      <p:pic>
        <p:nvPicPr>
          <p:cNvPr id="367" name="Google Shape;367;p40"/>
          <p:cNvPicPr preferRelativeResize="0"/>
          <p:nvPr/>
        </p:nvPicPr>
        <p:blipFill rotWithShape="1">
          <a:blip r:embed="rId9">
            <a:alphaModFix/>
          </a:blip>
          <a:srcRect/>
          <a:stretch/>
        </p:blipFill>
        <p:spPr>
          <a:xfrm>
            <a:off x="6351806" y="3583189"/>
            <a:ext cx="3783009" cy="2147259"/>
          </a:xfrm>
          <a:prstGeom prst="rect">
            <a:avLst/>
          </a:prstGeom>
          <a:noFill/>
          <a:ln w="9525" cap="flat" cmpd="sng">
            <a:solidFill>
              <a:schemeClr val="dk1"/>
            </a:solidFill>
            <a:prstDash val="solid"/>
            <a:round/>
            <a:headEnd type="none" w="sm" len="sm"/>
            <a:tailEnd type="none" w="sm" len="sm"/>
          </a:ln>
        </p:spPr>
      </p:pic>
      <p:pic>
        <p:nvPicPr>
          <p:cNvPr id="368" name="Google Shape;368;p40"/>
          <p:cNvPicPr preferRelativeResize="0"/>
          <p:nvPr/>
        </p:nvPicPr>
        <p:blipFill rotWithShape="1">
          <a:blip r:embed="rId10">
            <a:alphaModFix/>
          </a:blip>
          <a:srcRect/>
          <a:stretch/>
        </p:blipFill>
        <p:spPr>
          <a:xfrm>
            <a:off x="6351806" y="3456443"/>
            <a:ext cx="533823" cy="533823"/>
          </a:xfrm>
          <a:prstGeom prst="rect">
            <a:avLst/>
          </a:prstGeom>
          <a:noFill/>
          <a:ln w="9525" cap="flat" cmpd="sng">
            <a:solidFill>
              <a:schemeClr val="dk1"/>
            </a:solidFill>
            <a:prstDash val="solid"/>
            <a:round/>
            <a:headEnd type="none" w="sm" len="sm"/>
            <a:tailEnd type="none" w="sm" len="sm"/>
          </a:ln>
        </p:spPr>
      </p:pic>
      <p:sp>
        <p:nvSpPr>
          <p:cNvPr id="369" name="Google Shape;369;p40"/>
          <p:cNvSpPr txBox="1"/>
          <p:nvPr/>
        </p:nvSpPr>
        <p:spPr>
          <a:xfrm>
            <a:off x="3128250" y="189425"/>
            <a:ext cx="5935500" cy="35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a:latin typeface="Avenir"/>
                <a:ea typeface="Avenir"/>
                <a:cs typeface="Avenir"/>
                <a:sym typeface="Avenir"/>
              </a:rPr>
              <a:t>Where Is Your Target Client?</a:t>
            </a:r>
            <a:endParaRPr sz="2400">
              <a:latin typeface="Avenir"/>
              <a:ea typeface="Avenir"/>
              <a:cs typeface="Avenir"/>
              <a:sym typeface="Avenir"/>
            </a:endParaRPr>
          </a:p>
        </p:txBody>
      </p:sp>
      <p:sp>
        <p:nvSpPr>
          <p:cNvPr id="370" name="Google Shape;370;p40"/>
          <p:cNvSpPr/>
          <p:nvPr/>
        </p:nvSpPr>
        <p:spPr>
          <a:xfrm>
            <a:off x="3755800" y="172400"/>
            <a:ext cx="4566900" cy="587100"/>
          </a:xfrm>
          <a:prstGeom prst="rect">
            <a:avLst/>
          </a:prstGeom>
          <a:noFill/>
          <a:ln w="38100" cap="flat" cmpd="sng">
            <a:solidFill>
              <a:srgbClr val="00BEB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15"/>
          <p:cNvPicPr preferRelativeResize="0"/>
          <p:nvPr/>
        </p:nvPicPr>
        <p:blipFill rotWithShape="1">
          <a:blip r:embed="rId3">
            <a:alphaModFix/>
          </a:blip>
          <a:srcRect/>
          <a:stretch/>
        </p:blipFill>
        <p:spPr>
          <a:xfrm>
            <a:off x="556925" y="2016901"/>
            <a:ext cx="4842075" cy="2951575"/>
          </a:xfrm>
          <a:prstGeom prst="rect">
            <a:avLst/>
          </a:prstGeom>
          <a:noFill/>
          <a:ln w="19050" cap="sq" cmpd="sng">
            <a:solidFill>
              <a:srgbClr val="2CE6F0"/>
            </a:solidFill>
            <a:prstDash val="solid"/>
            <a:miter lim="800000"/>
            <a:headEnd type="none" w="sm" len="sm"/>
            <a:tailEnd type="none" w="sm" len="sm"/>
          </a:ln>
          <a:effectLst>
            <a:outerShdw blurRad="50800" dist="38100" dir="2700000" algn="tl" rotWithShape="0">
              <a:srgbClr val="000000">
                <a:alpha val="42750"/>
              </a:srgbClr>
            </a:outerShdw>
          </a:effectLst>
        </p:spPr>
      </p:pic>
      <p:sp>
        <p:nvSpPr>
          <p:cNvPr id="110" name="Google Shape;110;p15"/>
          <p:cNvSpPr txBox="1"/>
          <p:nvPr/>
        </p:nvSpPr>
        <p:spPr>
          <a:xfrm>
            <a:off x="722700" y="331225"/>
            <a:ext cx="11021100" cy="3000000"/>
          </a:xfrm>
          <a:prstGeom prst="rect">
            <a:avLst/>
          </a:prstGeom>
          <a:noFill/>
          <a:ln>
            <a:noFill/>
          </a:ln>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US" sz="3900" b="1" dirty="0">
                <a:solidFill>
                  <a:schemeClr val="dk1"/>
                </a:solidFill>
                <a:latin typeface="Century Gothic"/>
                <a:ea typeface="Century Gothic"/>
                <a:cs typeface="Century Gothic"/>
                <a:sym typeface="Century Gothic"/>
              </a:rPr>
              <a:t>Millennial. </a:t>
            </a:r>
            <a:r>
              <a:rPr lang="en-US" sz="3900">
                <a:solidFill>
                  <a:srgbClr val="26C7D1"/>
                </a:solidFill>
                <a:latin typeface="Century Gothic"/>
                <a:ea typeface="Century Gothic"/>
                <a:cs typeface="Century Gothic"/>
                <a:sym typeface="Century Gothic"/>
              </a:rPr>
              <a:t>Millennial</a:t>
            </a:r>
            <a:r>
              <a:rPr lang="en-US" sz="3900">
                <a:solidFill>
                  <a:schemeClr val="dk1"/>
                </a:solidFill>
                <a:latin typeface="Century Gothic"/>
                <a:ea typeface="Century Gothic"/>
                <a:cs typeface="Century Gothic"/>
                <a:sym typeface="Century Gothic"/>
              </a:rPr>
              <a:t>. </a:t>
            </a:r>
            <a:r>
              <a:rPr lang="en-US" sz="3900" b="1" dirty="0">
                <a:solidFill>
                  <a:schemeClr val="dk1"/>
                </a:solidFill>
                <a:latin typeface="Century Gothic"/>
                <a:ea typeface="Century Gothic"/>
                <a:cs typeface="Century Gothic"/>
                <a:sym typeface="Century Gothic"/>
              </a:rPr>
              <a:t>Millennial.</a:t>
            </a:r>
            <a:endParaRPr sz="2300" dirty="0">
              <a:solidFill>
                <a:schemeClr val="dk1"/>
              </a:solidFill>
            </a:endParaRPr>
          </a:p>
        </p:txBody>
      </p:sp>
      <p:pic>
        <p:nvPicPr>
          <p:cNvPr id="111" name="Google Shape;111;p15"/>
          <p:cNvPicPr preferRelativeResize="0"/>
          <p:nvPr/>
        </p:nvPicPr>
        <p:blipFill rotWithShape="1">
          <a:blip r:embed="rId4">
            <a:alphaModFix/>
          </a:blip>
          <a:srcRect/>
          <a:stretch/>
        </p:blipFill>
        <p:spPr>
          <a:xfrm>
            <a:off x="5848087" y="1704826"/>
            <a:ext cx="1222111" cy="1638149"/>
          </a:xfrm>
          <a:prstGeom prst="rect">
            <a:avLst/>
          </a:prstGeom>
          <a:solidFill>
            <a:srgbClr val="FFFFFF"/>
          </a:solidFill>
          <a:ln w="9525" cap="flat" cmpd="sng">
            <a:solidFill>
              <a:srgbClr val="26C7D1"/>
            </a:solidFill>
            <a:prstDash val="solid"/>
            <a:round/>
            <a:headEnd type="none" w="sm" len="sm"/>
            <a:tailEnd type="none" w="sm" len="sm"/>
          </a:ln>
        </p:spPr>
      </p:pic>
      <p:pic>
        <p:nvPicPr>
          <p:cNvPr id="112" name="Google Shape;112;p15"/>
          <p:cNvPicPr preferRelativeResize="0"/>
          <p:nvPr/>
        </p:nvPicPr>
        <p:blipFill rotWithShape="1">
          <a:blip r:embed="rId5">
            <a:alphaModFix/>
          </a:blip>
          <a:srcRect/>
          <a:stretch/>
        </p:blipFill>
        <p:spPr>
          <a:xfrm>
            <a:off x="7405435" y="1747828"/>
            <a:ext cx="1759294" cy="1317772"/>
          </a:xfrm>
          <a:prstGeom prst="rect">
            <a:avLst/>
          </a:prstGeom>
          <a:noFill/>
          <a:ln w="9525" cap="flat" cmpd="sng">
            <a:solidFill>
              <a:srgbClr val="26C7D1"/>
            </a:solidFill>
            <a:prstDash val="solid"/>
            <a:round/>
            <a:headEnd type="none" w="sm" len="sm"/>
            <a:tailEnd type="none" w="sm" len="sm"/>
          </a:ln>
        </p:spPr>
      </p:pic>
      <p:pic>
        <p:nvPicPr>
          <p:cNvPr id="113" name="Google Shape;113;p15"/>
          <p:cNvPicPr preferRelativeResize="0"/>
          <p:nvPr/>
        </p:nvPicPr>
        <p:blipFill rotWithShape="1">
          <a:blip r:embed="rId6">
            <a:alphaModFix/>
          </a:blip>
          <a:srcRect/>
          <a:stretch/>
        </p:blipFill>
        <p:spPr>
          <a:xfrm>
            <a:off x="9416411" y="1713305"/>
            <a:ext cx="1389282" cy="1389282"/>
          </a:xfrm>
          <a:prstGeom prst="rect">
            <a:avLst/>
          </a:prstGeom>
          <a:noFill/>
          <a:ln w="9525" cap="flat" cmpd="sng">
            <a:solidFill>
              <a:srgbClr val="26C7D1"/>
            </a:solidFill>
            <a:prstDash val="solid"/>
            <a:round/>
            <a:headEnd type="none" w="sm" len="sm"/>
            <a:tailEnd type="none" w="sm" len="sm"/>
          </a:ln>
        </p:spPr>
      </p:pic>
      <p:pic>
        <p:nvPicPr>
          <p:cNvPr id="114" name="Google Shape;114;p15"/>
          <p:cNvPicPr preferRelativeResize="0"/>
          <p:nvPr/>
        </p:nvPicPr>
        <p:blipFill rotWithShape="1">
          <a:blip r:embed="rId7">
            <a:alphaModFix/>
          </a:blip>
          <a:srcRect/>
          <a:stretch/>
        </p:blipFill>
        <p:spPr>
          <a:xfrm>
            <a:off x="5764475" y="3495448"/>
            <a:ext cx="1389300" cy="886525"/>
          </a:xfrm>
          <a:prstGeom prst="rect">
            <a:avLst/>
          </a:prstGeom>
          <a:noFill/>
          <a:ln w="9525" cap="flat" cmpd="sng">
            <a:solidFill>
              <a:srgbClr val="26C7D1"/>
            </a:solidFill>
            <a:prstDash val="solid"/>
            <a:round/>
            <a:headEnd type="none" w="sm" len="sm"/>
            <a:tailEnd type="none" w="sm" len="sm"/>
          </a:ln>
        </p:spPr>
      </p:pic>
      <p:pic>
        <p:nvPicPr>
          <p:cNvPr id="115" name="Google Shape;115;p15"/>
          <p:cNvPicPr preferRelativeResize="0"/>
          <p:nvPr/>
        </p:nvPicPr>
        <p:blipFill rotWithShape="1">
          <a:blip r:embed="rId8">
            <a:alphaModFix/>
          </a:blip>
          <a:srcRect/>
          <a:stretch/>
        </p:blipFill>
        <p:spPr>
          <a:xfrm>
            <a:off x="7408175" y="3272774"/>
            <a:ext cx="1753825" cy="1134825"/>
          </a:xfrm>
          <a:prstGeom prst="rect">
            <a:avLst/>
          </a:prstGeom>
          <a:noFill/>
          <a:ln w="9525" cap="flat" cmpd="sng">
            <a:solidFill>
              <a:srgbClr val="26C7D1"/>
            </a:solidFill>
            <a:prstDash val="solid"/>
            <a:round/>
            <a:headEnd type="none" w="sm" len="sm"/>
            <a:tailEnd type="none" w="sm" len="sm"/>
          </a:ln>
        </p:spPr>
      </p:pic>
      <p:pic>
        <p:nvPicPr>
          <p:cNvPr id="116" name="Google Shape;116;p15"/>
          <p:cNvPicPr preferRelativeResize="0"/>
          <p:nvPr/>
        </p:nvPicPr>
        <p:blipFill rotWithShape="1">
          <a:blip r:embed="rId9">
            <a:alphaModFix/>
          </a:blip>
          <a:srcRect/>
          <a:stretch/>
        </p:blipFill>
        <p:spPr>
          <a:xfrm>
            <a:off x="9347275" y="3272775"/>
            <a:ext cx="1527542" cy="1177725"/>
          </a:xfrm>
          <a:prstGeom prst="rect">
            <a:avLst/>
          </a:prstGeom>
          <a:noFill/>
          <a:ln w="9525" cap="flat" cmpd="sng">
            <a:solidFill>
              <a:srgbClr val="26C7D1"/>
            </a:solidFill>
            <a:prstDash val="solid"/>
            <a:round/>
            <a:headEnd type="none" w="sm" len="sm"/>
            <a:tailEnd type="none" w="sm" len="sm"/>
          </a:ln>
        </p:spPr>
      </p:pic>
      <p:pic>
        <p:nvPicPr>
          <p:cNvPr id="117" name="Google Shape;117;p15"/>
          <p:cNvPicPr preferRelativeResize="0"/>
          <p:nvPr/>
        </p:nvPicPr>
        <p:blipFill rotWithShape="1">
          <a:blip r:embed="rId10">
            <a:alphaModFix/>
          </a:blip>
          <a:srcRect/>
          <a:stretch/>
        </p:blipFill>
        <p:spPr>
          <a:xfrm>
            <a:off x="5880124" y="4648200"/>
            <a:ext cx="645791" cy="886517"/>
          </a:xfrm>
          <a:prstGeom prst="rect">
            <a:avLst/>
          </a:prstGeom>
          <a:noFill/>
          <a:ln w="9525" cap="flat" cmpd="sng">
            <a:solidFill>
              <a:srgbClr val="26C7D1"/>
            </a:solidFill>
            <a:prstDash val="solid"/>
            <a:round/>
            <a:headEnd type="none" w="sm" len="sm"/>
            <a:tailEnd type="none" w="sm" len="sm"/>
          </a:ln>
        </p:spPr>
      </p:pic>
      <p:pic>
        <p:nvPicPr>
          <p:cNvPr id="118" name="Google Shape;118;p15"/>
          <p:cNvPicPr preferRelativeResize="0"/>
          <p:nvPr/>
        </p:nvPicPr>
        <p:blipFill rotWithShape="1">
          <a:blip r:embed="rId11">
            <a:alphaModFix/>
          </a:blip>
          <a:srcRect/>
          <a:stretch/>
        </p:blipFill>
        <p:spPr>
          <a:xfrm>
            <a:off x="6720281" y="4603450"/>
            <a:ext cx="939003" cy="1008015"/>
          </a:xfrm>
          <a:prstGeom prst="rect">
            <a:avLst/>
          </a:prstGeom>
          <a:noFill/>
          <a:ln w="9525" cap="flat" cmpd="sng">
            <a:solidFill>
              <a:srgbClr val="26C7D1"/>
            </a:solidFill>
            <a:prstDash val="solid"/>
            <a:round/>
            <a:headEnd type="none" w="sm" len="sm"/>
            <a:tailEnd type="none" w="sm" len="sm"/>
          </a:ln>
        </p:spPr>
      </p:pic>
      <p:pic>
        <p:nvPicPr>
          <p:cNvPr id="119" name="Google Shape;119;p15"/>
          <p:cNvPicPr preferRelativeResize="0"/>
          <p:nvPr/>
        </p:nvPicPr>
        <p:blipFill rotWithShape="1">
          <a:blip r:embed="rId12">
            <a:alphaModFix/>
          </a:blip>
          <a:srcRect/>
          <a:stretch/>
        </p:blipFill>
        <p:spPr>
          <a:xfrm>
            <a:off x="7853625" y="4561974"/>
            <a:ext cx="1342125" cy="627225"/>
          </a:xfrm>
          <a:prstGeom prst="rect">
            <a:avLst/>
          </a:prstGeom>
          <a:noFill/>
          <a:ln w="9525" cap="flat" cmpd="sng">
            <a:solidFill>
              <a:srgbClr val="26C7D1"/>
            </a:solidFill>
            <a:prstDash val="solid"/>
            <a:round/>
            <a:headEnd type="none" w="sm" len="sm"/>
            <a:tailEnd type="none" w="sm" len="sm"/>
          </a:ln>
        </p:spPr>
      </p:pic>
      <p:pic>
        <p:nvPicPr>
          <p:cNvPr id="120" name="Google Shape;120;p15"/>
          <p:cNvPicPr preferRelativeResize="0"/>
          <p:nvPr/>
        </p:nvPicPr>
        <p:blipFill rotWithShape="1">
          <a:blip r:embed="rId13">
            <a:alphaModFix/>
          </a:blip>
          <a:srcRect/>
          <a:stretch/>
        </p:blipFill>
        <p:spPr>
          <a:xfrm>
            <a:off x="7868901" y="5241475"/>
            <a:ext cx="1311582" cy="433968"/>
          </a:xfrm>
          <a:prstGeom prst="rect">
            <a:avLst/>
          </a:prstGeom>
          <a:noFill/>
          <a:ln w="9525" cap="flat" cmpd="sng">
            <a:solidFill>
              <a:srgbClr val="26C7D1"/>
            </a:solidFill>
            <a:prstDash val="solid"/>
            <a:round/>
            <a:headEnd type="none" w="sm" len="sm"/>
            <a:tailEnd type="none" w="sm" len="sm"/>
          </a:ln>
        </p:spPr>
      </p:pic>
      <p:pic>
        <p:nvPicPr>
          <p:cNvPr id="121" name="Google Shape;121;p15"/>
          <p:cNvPicPr preferRelativeResize="0"/>
          <p:nvPr/>
        </p:nvPicPr>
        <p:blipFill rotWithShape="1">
          <a:blip r:embed="rId14">
            <a:alphaModFix/>
          </a:blip>
          <a:srcRect/>
          <a:stretch/>
        </p:blipFill>
        <p:spPr>
          <a:xfrm>
            <a:off x="9390100" y="4662200"/>
            <a:ext cx="1166457" cy="465800"/>
          </a:xfrm>
          <a:prstGeom prst="rect">
            <a:avLst/>
          </a:prstGeom>
          <a:noFill/>
          <a:ln w="9525" cap="flat" cmpd="sng">
            <a:solidFill>
              <a:srgbClr val="26C7D1"/>
            </a:solidFill>
            <a:prstDash val="solid"/>
            <a:round/>
            <a:headEnd type="none" w="sm" len="sm"/>
            <a:tailEnd type="none" w="sm" len="sm"/>
          </a:ln>
        </p:spPr>
      </p:pic>
      <p:pic>
        <p:nvPicPr>
          <p:cNvPr id="122" name="Google Shape;122;p15"/>
          <p:cNvPicPr preferRelativeResize="0"/>
          <p:nvPr/>
        </p:nvPicPr>
        <p:blipFill rotWithShape="1">
          <a:blip r:embed="rId15">
            <a:alphaModFix/>
          </a:blip>
          <a:srcRect/>
          <a:stretch/>
        </p:blipFill>
        <p:spPr>
          <a:xfrm>
            <a:off x="9390100" y="5150825"/>
            <a:ext cx="1167725" cy="524625"/>
          </a:xfrm>
          <a:prstGeom prst="rect">
            <a:avLst/>
          </a:prstGeom>
          <a:noFill/>
          <a:ln w="9525" cap="flat" cmpd="sng">
            <a:solidFill>
              <a:srgbClr val="26C7D1"/>
            </a:solidFill>
            <a:prstDash val="solid"/>
            <a:round/>
            <a:headEnd type="none" w="sm" len="sm"/>
            <a:tailEnd type="none" w="sm" len="sm"/>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7" name="Freeform 3">
            <a:extLst>
              <a:ext uri="{FF2B5EF4-FFF2-40B4-BE49-F238E27FC236}">
                <a16:creationId xmlns:a16="http://schemas.microsoft.com/office/drawing/2014/main" id="{3D634F4A-FD98-244B-AC31-32CA2A1D8B9C}"/>
              </a:ext>
            </a:extLst>
          </p:cNvPr>
          <p:cNvSpPr/>
          <p:nvPr/>
        </p:nvSpPr>
        <p:spPr>
          <a:xfrm>
            <a:off x="0" y="-22068"/>
            <a:ext cx="12192000" cy="2034984"/>
          </a:xfrm>
          <a:custGeom>
            <a:avLst/>
            <a:gdLst>
              <a:gd name="connsiteX0" fmla="*/ 0 w 3268116"/>
              <a:gd name="connsiteY0" fmla="*/ 0 h 5144785"/>
              <a:gd name="connsiteX1" fmla="*/ 3268116 w 3268116"/>
              <a:gd name="connsiteY1" fmla="*/ 0 h 5144785"/>
              <a:gd name="connsiteX2" fmla="*/ 3268116 w 3268116"/>
              <a:gd name="connsiteY2" fmla="*/ 5144785 h 5144785"/>
              <a:gd name="connsiteX3" fmla="*/ 0 w 3268116"/>
              <a:gd name="connsiteY3" fmla="*/ 5144785 h 5144785"/>
              <a:gd name="connsiteX4" fmla="*/ 0 w 3268116"/>
              <a:gd name="connsiteY4" fmla="*/ 0 h 5144785"/>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268116" h="5144785">
                <a:moveTo>
                  <a:pt x="0" y="0"/>
                </a:moveTo>
                <a:lnTo>
                  <a:pt x="3268116" y="0"/>
                </a:lnTo>
                <a:lnTo>
                  <a:pt x="3268116" y="5144785"/>
                </a:lnTo>
                <a:lnTo>
                  <a:pt x="0" y="5144785"/>
                </a:lnTo>
                <a:lnTo>
                  <a:pt x="0" y="0"/>
                </a:lnTo>
              </a:path>
            </a:pathLst>
          </a:custGeom>
          <a:solidFill>
            <a:srgbClr val="00000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75" name="Google Shape;375;p41"/>
          <p:cNvSpPr txBox="1">
            <a:spLocks noGrp="1"/>
          </p:cNvSpPr>
          <p:nvPr>
            <p:ph type="title"/>
          </p:nvPr>
        </p:nvSpPr>
        <p:spPr>
          <a:xfrm>
            <a:off x="2254800" y="671574"/>
            <a:ext cx="7682400" cy="6477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900"/>
              <a:buFont typeface="Avenir"/>
              <a:buNone/>
            </a:pPr>
            <a:br>
              <a:rPr lang="en-US" sz="900" b="1" cap="none" dirty="0">
                <a:solidFill>
                  <a:schemeClr val="bg1"/>
                </a:solidFill>
                <a:latin typeface="Avenir"/>
                <a:ea typeface="Avenir"/>
                <a:cs typeface="Avenir"/>
                <a:sym typeface="Avenir"/>
              </a:rPr>
            </a:br>
            <a:br>
              <a:rPr lang="en-US" sz="900" b="1" cap="none" dirty="0">
                <a:solidFill>
                  <a:schemeClr val="bg1"/>
                </a:solidFill>
                <a:latin typeface="Avenir"/>
                <a:ea typeface="Avenir"/>
                <a:cs typeface="Avenir"/>
                <a:sym typeface="Avenir"/>
              </a:rPr>
            </a:br>
            <a:br>
              <a:rPr lang="en-US" sz="900" b="1" cap="none" dirty="0">
                <a:solidFill>
                  <a:schemeClr val="bg1"/>
                </a:solidFill>
                <a:latin typeface="Avenir"/>
                <a:ea typeface="Avenir"/>
                <a:cs typeface="Avenir"/>
                <a:sym typeface="Avenir"/>
              </a:rPr>
            </a:br>
            <a:br>
              <a:rPr lang="en-US" sz="900" b="1" cap="none" dirty="0">
                <a:solidFill>
                  <a:schemeClr val="bg1"/>
                </a:solidFill>
                <a:latin typeface="Avenir"/>
                <a:ea typeface="Avenir"/>
                <a:cs typeface="Avenir"/>
                <a:sym typeface="Avenir"/>
              </a:rPr>
            </a:br>
            <a:br>
              <a:rPr lang="en-US" sz="720" b="1" dirty="0">
                <a:solidFill>
                  <a:schemeClr val="bg1"/>
                </a:solidFill>
                <a:latin typeface="Avenir"/>
                <a:ea typeface="Avenir"/>
                <a:cs typeface="Avenir"/>
                <a:sym typeface="Avenir"/>
              </a:rPr>
            </a:br>
            <a:br>
              <a:rPr lang="en-US" sz="720" b="1" dirty="0">
                <a:solidFill>
                  <a:schemeClr val="bg1"/>
                </a:solidFill>
                <a:latin typeface="Avenir"/>
                <a:ea typeface="Avenir"/>
                <a:cs typeface="Avenir"/>
                <a:sym typeface="Avenir"/>
              </a:rPr>
            </a:br>
            <a:br>
              <a:rPr lang="en-US" sz="720" b="1" dirty="0">
                <a:solidFill>
                  <a:schemeClr val="bg1"/>
                </a:solidFill>
                <a:latin typeface="Avenir"/>
                <a:ea typeface="Avenir"/>
                <a:cs typeface="Avenir"/>
                <a:sym typeface="Avenir"/>
              </a:rPr>
            </a:br>
            <a:r>
              <a:rPr lang="en-US" sz="3733" b="1" dirty="0">
                <a:solidFill>
                  <a:schemeClr val="bg1"/>
                </a:solidFill>
                <a:latin typeface="Avenir"/>
                <a:ea typeface="Avenir"/>
                <a:cs typeface="Avenir"/>
                <a:sym typeface="Avenir"/>
              </a:rPr>
              <a:t>Know What Your Customers Value</a:t>
            </a:r>
            <a:br>
              <a:rPr lang="en-US" sz="2430" b="1" dirty="0">
                <a:solidFill>
                  <a:schemeClr val="bg1"/>
                </a:solidFill>
                <a:latin typeface="Avenir"/>
                <a:ea typeface="Avenir"/>
                <a:cs typeface="Avenir"/>
                <a:sym typeface="Avenir"/>
              </a:rPr>
            </a:br>
            <a:br>
              <a:rPr lang="en-US" sz="2430" b="1" dirty="0">
                <a:solidFill>
                  <a:schemeClr val="bg1"/>
                </a:solidFill>
                <a:latin typeface="Avenir"/>
                <a:ea typeface="Avenir"/>
                <a:cs typeface="Avenir"/>
                <a:sym typeface="Avenir"/>
              </a:rPr>
            </a:br>
            <a:endParaRPr sz="2430" b="1" cap="none" dirty="0">
              <a:solidFill>
                <a:schemeClr val="bg1"/>
              </a:solidFill>
              <a:latin typeface="Avenir"/>
              <a:ea typeface="Avenir"/>
              <a:cs typeface="Avenir"/>
              <a:sym typeface="Avenir"/>
            </a:endParaRPr>
          </a:p>
        </p:txBody>
      </p:sp>
      <p:pic>
        <p:nvPicPr>
          <p:cNvPr id="376" name="Google Shape;376;p41" descr="chelsea copy.png"/>
          <p:cNvPicPr preferRelativeResize="0"/>
          <p:nvPr/>
        </p:nvPicPr>
        <p:blipFill rotWithShape="1">
          <a:blip r:embed="rId3">
            <a:alphaModFix/>
          </a:blip>
          <a:srcRect/>
          <a:stretch/>
        </p:blipFill>
        <p:spPr>
          <a:xfrm>
            <a:off x="3375262" y="2363001"/>
            <a:ext cx="5441476" cy="3823425"/>
          </a:xfrm>
          <a:prstGeom prst="rect">
            <a:avLst/>
          </a:prstGeom>
          <a:noFill/>
          <a:ln w="12700" cap="sq" cmpd="sng">
            <a:solidFill>
              <a:srgbClr val="26C7D1"/>
            </a:solidFill>
            <a:prstDash val="solid"/>
            <a:miter lim="800000"/>
            <a:headEnd type="none" w="sm" len="sm"/>
            <a:tailEnd type="none" w="sm" len="sm"/>
          </a:ln>
          <a:effectLst>
            <a:outerShdw blurRad="50800" dist="38100" dir="2700000" algn="tl" rotWithShape="0">
              <a:srgbClr val="000000">
                <a:alpha val="42750"/>
              </a:srgbClr>
            </a:outerShdw>
          </a:effectLst>
        </p:spPr>
      </p:pic>
      <p:sp>
        <p:nvSpPr>
          <p:cNvPr id="377" name="Google Shape;377;p41"/>
          <p:cNvSpPr/>
          <p:nvPr/>
        </p:nvSpPr>
        <p:spPr>
          <a:xfrm>
            <a:off x="2135700" y="555024"/>
            <a:ext cx="7920600" cy="880800"/>
          </a:xfrm>
          <a:prstGeom prst="rect">
            <a:avLst/>
          </a:prstGeom>
          <a:noFill/>
          <a:ln w="38100" cap="flat" cmpd="sng">
            <a:solidFill>
              <a:srgbClr val="00BEB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76"/>
                                        </p:tgtEl>
                                        <p:attrNameLst>
                                          <p:attrName>style.visibility</p:attrName>
                                        </p:attrNameLst>
                                      </p:cBhvr>
                                      <p:to>
                                        <p:strVal val="visible"/>
                                      </p:to>
                                    </p:set>
                                    <p:anim calcmode="lin" valueType="num">
                                      <p:cBhvr additive="base">
                                        <p:cTn id="7" dur="500"/>
                                        <p:tgtEl>
                                          <p:spTgt spid="376"/>
                                        </p:tgtEl>
                                        <p:attrNameLst>
                                          <p:attrName>ppt_w</p:attrName>
                                        </p:attrNameLst>
                                      </p:cBhvr>
                                      <p:tavLst>
                                        <p:tav tm="0">
                                          <p:val>
                                            <p:strVal val="0"/>
                                          </p:val>
                                        </p:tav>
                                        <p:tav tm="100000">
                                          <p:val>
                                            <p:strVal val="#ppt_w"/>
                                          </p:val>
                                        </p:tav>
                                      </p:tavLst>
                                    </p:anim>
                                    <p:anim calcmode="lin" valueType="num">
                                      <p:cBhvr additive="base">
                                        <p:cTn id="8" dur="500"/>
                                        <p:tgtEl>
                                          <p:spTgt spid="376"/>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26DF0-C8FC-1C46-BE9A-50FAC2414C84}"/>
              </a:ext>
            </a:extLst>
          </p:cNvPr>
          <p:cNvSpPr>
            <a:spLocks noGrp="1"/>
          </p:cNvSpPr>
          <p:nvPr>
            <p:ph type="title"/>
          </p:nvPr>
        </p:nvSpPr>
        <p:spPr>
          <a:xfrm>
            <a:off x="240315" y="449770"/>
            <a:ext cx="10515600" cy="1325563"/>
          </a:xfrm>
        </p:spPr>
        <p:txBody>
          <a:bodyPr/>
          <a:lstStyle/>
          <a:p>
            <a:pPr algn="ctr"/>
            <a:r>
              <a:rPr lang="en-US" sz="3000" dirty="0">
                <a:latin typeface="Avenir Book" panose="02000503020000020003" pitchFamily="2" charset="0"/>
              </a:rPr>
              <a:t>Millennial Seek Health Conscious Alternatives</a:t>
            </a:r>
          </a:p>
        </p:txBody>
      </p:sp>
      <p:sp>
        <p:nvSpPr>
          <p:cNvPr id="3" name="Text Placeholder 2">
            <a:extLst>
              <a:ext uri="{FF2B5EF4-FFF2-40B4-BE49-F238E27FC236}">
                <a16:creationId xmlns:a16="http://schemas.microsoft.com/office/drawing/2014/main" id="{DD0D9DC6-52C3-7E43-B21C-9B1E7EEA2383}"/>
              </a:ext>
            </a:extLst>
          </p:cNvPr>
          <p:cNvSpPr>
            <a:spLocks noGrp="1"/>
          </p:cNvSpPr>
          <p:nvPr>
            <p:ph type="body" idx="1"/>
          </p:nvPr>
        </p:nvSpPr>
        <p:spPr>
          <a:xfrm>
            <a:off x="359584" y="2777006"/>
            <a:ext cx="5580382" cy="4351338"/>
          </a:xfrm>
        </p:spPr>
        <p:txBody>
          <a:bodyPr/>
          <a:lstStyle/>
          <a:p>
            <a:r>
              <a:rPr lang="en-US" sz="2000" dirty="0">
                <a:latin typeface="Avenir Book" panose="02000503020000020003" pitchFamily="2" charset="0"/>
              </a:rPr>
              <a:t>Younger consumers are more health conscious than previous generations</a:t>
            </a:r>
          </a:p>
          <a:p>
            <a:pPr>
              <a:lnSpc>
                <a:spcPct val="150000"/>
              </a:lnSpc>
            </a:pPr>
            <a:r>
              <a:rPr lang="en-US" sz="2000" dirty="0">
                <a:latin typeface="Avenir Book" panose="02000503020000020003" pitchFamily="2" charset="0"/>
              </a:rPr>
              <a:t>Millennials are ordering more spirits vs beer because of the reduction in calories.</a:t>
            </a:r>
          </a:p>
          <a:p>
            <a:pPr>
              <a:lnSpc>
                <a:spcPct val="150000"/>
              </a:lnSpc>
            </a:pPr>
            <a:r>
              <a:rPr lang="en-US" sz="2000" dirty="0">
                <a:latin typeface="Avenir Book" panose="02000503020000020003" pitchFamily="2" charset="0"/>
              </a:rPr>
              <a:t>60% of millennials often opt for a lower calorie drink.</a:t>
            </a:r>
          </a:p>
          <a:p>
            <a:pPr>
              <a:lnSpc>
                <a:spcPct val="150000"/>
              </a:lnSpc>
            </a:pPr>
            <a:endParaRPr lang="en-US" sz="2000" dirty="0">
              <a:latin typeface="Avenir Book" panose="02000503020000020003" pitchFamily="2" charset="0"/>
            </a:endParaRPr>
          </a:p>
        </p:txBody>
      </p:sp>
      <p:pic>
        <p:nvPicPr>
          <p:cNvPr id="4" name="Picture 3">
            <a:extLst>
              <a:ext uri="{FF2B5EF4-FFF2-40B4-BE49-F238E27FC236}">
                <a16:creationId xmlns:a16="http://schemas.microsoft.com/office/drawing/2014/main" id="{E08C24D5-634A-5947-A34C-0A07311A4D76}"/>
              </a:ext>
            </a:extLst>
          </p:cNvPr>
          <p:cNvPicPr>
            <a:picLocks noChangeAspect="1"/>
          </p:cNvPicPr>
          <p:nvPr/>
        </p:nvPicPr>
        <p:blipFill>
          <a:blip r:embed="rId3"/>
          <a:stretch>
            <a:fillRect/>
          </a:stretch>
        </p:blipFill>
        <p:spPr>
          <a:xfrm>
            <a:off x="6016487" y="2674949"/>
            <a:ext cx="5661992" cy="3067770"/>
          </a:xfrm>
          <a:prstGeom prst="rect">
            <a:avLst/>
          </a:prstGeom>
        </p:spPr>
      </p:pic>
      <p:pic>
        <p:nvPicPr>
          <p:cNvPr id="5" name="Picture 4">
            <a:extLst>
              <a:ext uri="{FF2B5EF4-FFF2-40B4-BE49-F238E27FC236}">
                <a16:creationId xmlns:a16="http://schemas.microsoft.com/office/drawing/2014/main" id="{42E8E7F5-902B-5C4F-A92D-DD4FE4E80A9D}"/>
              </a:ext>
            </a:extLst>
          </p:cNvPr>
          <p:cNvPicPr>
            <a:picLocks noChangeAspect="1"/>
          </p:cNvPicPr>
          <p:nvPr/>
        </p:nvPicPr>
        <p:blipFill>
          <a:blip r:embed="rId4"/>
          <a:stretch>
            <a:fillRect/>
          </a:stretch>
        </p:blipFill>
        <p:spPr>
          <a:xfrm>
            <a:off x="0" y="-65337"/>
            <a:ext cx="12192000" cy="2121812"/>
          </a:xfrm>
          <a:prstGeom prst="rect">
            <a:avLst/>
          </a:prstGeom>
        </p:spPr>
      </p:pic>
    </p:spTree>
    <p:extLst>
      <p:ext uri="{BB962C8B-B14F-4D97-AF65-F5344CB8AC3E}">
        <p14:creationId xmlns:p14="http://schemas.microsoft.com/office/powerpoint/2010/main" val="30473540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42"/>
          <p:cNvSpPr txBox="1">
            <a:spLocks noGrp="1"/>
          </p:cNvSpPr>
          <p:nvPr>
            <p:ph type="title"/>
          </p:nvPr>
        </p:nvSpPr>
        <p:spPr>
          <a:xfrm>
            <a:off x="2245212" y="347724"/>
            <a:ext cx="7682417" cy="647845"/>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900"/>
              <a:buFont typeface="Avenir"/>
              <a:buNone/>
            </a:pPr>
            <a:br>
              <a:rPr lang="en-US" sz="900" b="1" cap="none">
                <a:latin typeface="Avenir"/>
                <a:ea typeface="Avenir"/>
                <a:cs typeface="Avenir"/>
                <a:sym typeface="Avenir"/>
              </a:rPr>
            </a:br>
            <a:br>
              <a:rPr lang="en-US" sz="900" b="1" cap="none">
                <a:latin typeface="Avenir"/>
                <a:ea typeface="Avenir"/>
                <a:cs typeface="Avenir"/>
                <a:sym typeface="Avenir"/>
              </a:rPr>
            </a:br>
            <a:br>
              <a:rPr lang="en-US" sz="900" b="1" cap="none">
                <a:latin typeface="Avenir"/>
                <a:ea typeface="Avenir"/>
                <a:cs typeface="Avenir"/>
                <a:sym typeface="Avenir"/>
              </a:rPr>
            </a:br>
            <a:br>
              <a:rPr lang="en-US" sz="900" b="1" cap="none">
                <a:latin typeface="Avenir"/>
                <a:ea typeface="Avenir"/>
                <a:cs typeface="Avenir"/>
                <a:sym typeface="Avenir"/>
              </a:rPr>
            </a:br>
            <a:br>
              <a:rPr lang="en-US" sz="720" b="1">
                <a:latin typeface="Avenir"/>
                <a:ea typeface="Avenir"/>
                <a:cs typeface="Avenir"/>
                <a:sym typeface="Avenir"/>
              </a:rPr>
            </a:br>
            <a:br>
              <a:rPr lang="en-US" sz="720" b="1">
                <a:latin typeface="Avenir"/>
                <a:ea typeface="Avenir"/>
                <a:cs typeface="Avenir"/>
                <a:sym typeface="Avenir"/>
              </a:rPr>
            </a:br>
            <a:br>
              <a:rPr lang="en-US" sz="720" b="1">
                <a:latin typeface="Avenir"/>
                <a:ea typeface="Avenir"/>
                <a:cs typeface="Avenir"/>
                <a:sym typeface="Avenir"/>
              </a:rPr>
            </a:br>
            <a:r>
              <a:rPr lang="en-US" sz="3733" b="1">
                <a:latin typeface="Avenir"/>
                <a:ea typeface="Avenir"/>
                <a:cs typeface="Avenir"/>
                <a:sym typeface="Avenir"/>
              </a:rPr>
              <a:t>Know What Your Customers Value</a:t>
            </a:r>
            <a:br>
              <a:rPr lang="en-US" sz="2430" b="1">
                <a:latin typeface="Avenir"/>
                <a:ea typeface="Avenir"/>
                <a:cs typeface="Avenir"/>
                <a:sym typeface="Avenir"/>
              </a:rPr>
            </a:br>
            <a:br>
              <a:rPr lang="en-US" sz="2430" b="1">
                <a:latin typeface="Avenir"/>
                <a:ea typeface="Avenir"/>
                <a:cs typeface="Avenir"/>
                <a:sym typeface="Avenir"/>
              </a:rPr>
            </a:br>
            <a:endParaRPr sz="2430" b="1" cap="none">
              <a:latin typeface="Avenir"/>
              <a:ea typeface="Avenir"/>
              <a:cs typeface="Avenir"/>
              <a:sym typeface="Avenir"/>
            </a:endParaRPr>
          </a:p>
        </p:txBody>
      </p:sp>
      <p:sp>
        <p:nvSpPr>
          <p:cNvPr id="383" name="Google Shape;383;p42"/>
          <p:cNvSpPr txBox="1"/>
          <p:nvPr/>
        </p:nvSpPr>
        <p:spPr>
          <a:xfrm>
            <a:off x="2135700" y="2405518"/>
            <a:ext cx="7840800" cy="584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800" dirty="0">
                <a:solidFill>
                  <a:schemeClr val="dk1"/>
                </a:solidFill>
                <a:latin typeface="Avenir"/>
                <a:ea typeface="Avenir"/>
                <a:cs typeface="Avenir"/>
                <a:sym typeface="Avenir"/>
              </a:rPr>
              <a:t>Quality</a:t>
            </a:r>
            <a:r>
              <a:rPr lang="en-US" sz="2800" dirty="0">
                <a:solidFill>
                  <a:srgbClr val="00BEBE"/>
                </a:solidFill>
                <a:latin typeface="Avenir"/>
                <a:ea typeface="Avenir"/>
                <a:cs typeface="Avenir"/>
                <a:sym typeface="Avenir"/>
              </a:rPr>
              <a:t>.</a:t>
            </a:r>
            <a:r>
              <a:rPr lang="en-US" sz="2800" dirty="0">
                <a:solidFill>
                  <a:schemeClr val="dk1"/>
                </a:solidFill>
                <a:latin typeface="Avenir"/>
                <a:ea typeface="Avenir"/>
                <a:cs typeface="Avenir"/>
                <a:sym typeface="Avenir"/>
              </a:rPr>
              <a:t> Customization</a:t>
            </a:r>
            <a:r>
              <a:rPr lang="en-US" sz="2800" dirty="0">
                <a:solidFill>
                  <a:srgbClr val="00BEBE"/>
                </a:solidFill>
                <a:latin typeface="Avenir"/>
                <a:ea typeface="Avenir"/>
                <a:cs typeface="Avenir"/>
                <a:sym typeface="Avenir"/>
              </a:rPr>
              <a:t>. </a:t>
            </a:r>
            <a:r>
              <a:rPr lang="en-US" sz="2800" dirty="0">
                <a:solidFill>
                  <a:schemeClr val="dk1"/>
                </a:solidFill>
                <a:latin typeface="Avenir"/>
                <a:ea typeface="Avenir"/>
                <a:cs typeface="Avenir"/>
                <a:sym typeface="Avenir"/>
              </a:rPr>
              <a:t>Instant Gratification</a:t>
            </a:r>
            <a:r>
              <a:rPr lang="en-US" sz="2800" dirty="0">
                <a:solidFill>
                  <a:srgbClr val="00BEBE"/>
                </a:solidFill>
                <a:latin typeface="Avenir"/>
                <a:ea typeface="Avenir"/>
                <a:cs typeface="Avenir"/>
                <a:sym typeface="Avenir"/>
              </a:rPr>
              <a:t>.</a:t>
            </a:r>
            <a:r>
              <a:rPr lang="en-US" sz="2800" dirty="0">
                <a:solidFill>
                  <a:srgbClr val="2CE6F0"/>
                </a:solidFill>
                <a:latin typeface="Avenir"/>
                <a:ea typeface="Avenir"/>
                <a:cs typeface="Avenir"/>
                <a:sym typeface="Avenir"/>
              </a:rPr>
              <a:t> </a:t>
            </a:r>
            <a:endParaRPr sz="2800" dirty="0"/>
          </a:p>
        </p:txBody>
      </p:sp>
      <p:pic>
        <p:nvPicPr>
          <p:cNvPr id="384" name="Google Shape;384;p42"/>
          <p:cNvPicPr preferRelativeResize="0"/>
          <p:nvPr/>
        </p:nvPicPr>
        <p:blipFill>
          <a:blip r:embed="rId3">
            <a:alphaModFix/>
          </a:blip>
          <a:stretch>
            <a:fillRect/>
          </a:stretch>
        </p:blipFill>
        <p:spPr>
          <a:xfrm>
            <a:off x="1855622" y="3428999"/>
            <a:ext cx="5012850" cy="2926080"/>
          </a:xfrm>
          <a:prstGeom prst="rect">
            <a:avLst/>
          </a:prstGeom>
          <a:noFill/>
          <a:ln>
            <a:noFill/>
          </a:ln>
        </p:spPr>
      </p:pic>
      <p:sp>
        <p:nvSpPr>
          <p:cNvPr id="385" name="Google Shape;385;p42"/>
          <p:cNvSpPr/>
          <p:nvPr/>
        </p:nvSpPr>
        <p:spPr>
          <a:xfrm>
            <a:off x="2135700" y="231250"/>
            <a:ext cx="7920600" cy="880800"/>
          </a:xfrm>
          <a:prstGeom prst="rect">
            <a:avLst/>
          </a:prstGeom>
          <a:noFill/>
          <a:ln w="38100" cap="flat" cmpd="sng">
            <a:solidFill>
              <a:srgbClr val="00BEB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2">
            <a:extLst>
              <a:ext uri="{FF2B5EF4-FFF2-40B4-BE49-F238E27FC236}">
                <a16:creationId xmlns:a16="http://schemas.microsoft.com/office/drawing/2014/main" id="{B3088187-7B78-A14A-A7AC-FA09143871BC}"/>
              </a:ext>
            </a:extLst>
          </p:cNvPr>
          <p:cNvPicPr>
            <a:picLocks noChangeAspect="1"/>
          </p:cNvPicPr>
          <p:nvPr/>
        </p:nvPicPr>
        <p:blipFill>
          <a:blip r:embed="rId4"/>
          <a:stretch>
            <a:fillRect/>
          </a:stretch>
        </p:blipFill>
        <p:spPr>
          <a:xfrm>
            <a:off x="0" y="-65337"/>
            <a:ext cx="12192000" cy="2121812"/>
          </a:xfrm>
          <a:prstGeom prst="rect">
            <a:avLst/>
          </a:prstGeom>
        </p:spPr>
      </p:pic>
      <p:pic>
        <p:nvPicPr>
          <p:cNvPr id="4" name="Picture 3">
            <a:extLst>
              <a:ext uri="{FF2B5EF4-FFF2-40B4-BE49-F238E27FC236}">
                <a16:creationId xmlns:a16="http://schemas.microsoft.com/office/drawing/2014/main" id="{939EFC8C-B1BA-8545-B6BC-D0ED6F6FDA74}"/>
              </a:ext>
            </a:extLst>
          </p:cNvPr>
          <p:cNvPicPr>
            <a:picLocks noChangeAspect="1"/>
          </p:cNvPicPr>
          <p:nvPr/>
        </p:nvPicPr>
        <p:blipFill>
          <a:blip r:embed="rId5"/>
          <a:stretch>
            <a:fillRect/>
          </a:stretch>
        </p:blipFill>
        <p:spPr>
          <a:xfrm>
            <a:off x="7118370" y="3134153"/>
            <a:ext cx="2582053" cy="3219372"/>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pic>
        <p:nvPicPr>
          <p:cNvPr id="6" name="Picture 5">
            <a:extLst>
              <a:ext uri="{FF2B5EF4-FFF2-40B4-BE49-F238E27FC236}">
                <a16:creationId xmlns:a16="http://schemas.microsoft.com/office/drawing/2014/main" id="{6FDB31FF-125D-4949-9120-743E47964E3F}"/>
              </a:ext>
            </a:extLst>
          </p:cNvPr>
          <p:cNvPicPr>
            <a:picLocks noChangeAspect="1"/>
          </p:cNvPicPr>
          <p:nvPr/>
        </p:nvPicPr>
        <p:blipFill>
          <a:blip r:embed="rId3"/>
          <a:stretch>
            <a:fillRect/>
          </a:stretch>
        </p:blipFill>
        <p:spPr>
          <a:xfrm>
            <a:off x="7501982" y="4215162"/>
            <a:ext cx="4367963" cy="2411664"/>
          </a:xfrm>
          <a:prstGeom prst="rect">
            <a:avLst/>
          </a:prstGeom>
        </p:spPr>
      </p:pic>
      <p:sp>
        <p:nvSpPr>
          <p:cNvPr id="391" name="Google Shape;391;p43"/>
          <p:cNvSpPr txBox="1">
            <a:spLocks noGrp="1"/>
          </p:cNvSpPr>
          <p:nvPr>
            <p:ph type="title"/>
          </p:nvPr>
        </p:nvSpPr>
        <p:spPr>
          <a:xfrm>
            <a:off x="2245212" y="347724"/>
            <a:ext cx="7682400" cy="6477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900"/>
              <a:buFont typeface="Avenir"/>
              <a:buNone/>
            </a:pPr>
            <a:br>
              <a:rPr lang="en-US" sz="900" b="1" cap="none" dirty="0">
                <a:latin typeface="Avenir"/>
                <a:ea typeface="Avenir"/>
                <a:cs typeface="Avenir"/>
                <a:sym typeface="Avenir"/>
              </a:rPr>
            </a:br>
            <a:br>
              <a:rPr lang="en-US" sz="900" b="1" cap="none" dirty="0">
                <a:latin typeface="Avenir"/>
                <a:ea typeface="Avenir"/>
                <a:cs typeface="Avenir"/>
                <a:sym typeface="Avenir"/>
              </a:rPr>
            </a:br>
            <a:br>
              <a:rPr lang="en-US" sz="900" b="1" cap="none" dirty="0">
                <a:latin typeface="Avenir"/>
                <a:ea typeface="Avenir"/>
                <a:cs typeface="Avenir"/>
                <a:sym typeface="Avenir"/>
              </a:rPr>
            </a:br>
            <a:br>
              <a:rPr lang="en-US" sz="900" b="1" cap="none" dirty="0">
                <a:latin typeface="Avenir"/>
                <a:ea typeface="Avenir"/>
                <a:cs typeface="Avenir"/>
                <a:sym typeface="Avenir"/>
              </a:rPr>
            </a:br>
            <a:br>
              <a:rPr lang="en-US" sz="720" b="1" dirty="0">
                <a:latin typeface="Avenir"/>
                <a:ea typeface="Avenir"/>
                <a:cs typeface="Avenir"/>
                <a:sym typeface="Avenir"/>
              </a:rPr>
            </a:br>
            <a:br>
              <a:rPr lang="en-US" sz="720" b="1" dirty="0">
                <a:latin typeface="Avenir"/>
                <a:ea typeface="Avenir"/>
                <a:cs typeface="Avenir"/>
                <a:sym typeface="Avenir"/>
              </a:rPr>
            </a:br>
            <a:br>
              <a:rPr lang="en-US" sz="720" b="1" dirty="0">
                <a:latin typeface="Avenir"/>
                <a:ea typeface="Avenir"/>
                <a:cs typeface="Avenir"/>
                <a:sym typeface="Avenir"/>
              </a:rPr>
            </a:br>
            <a:r>
              <a:rPr lang="en-US" sz="3733" b="1" dirty="0">
                <a:latin typeface="Avenir"/>
                <a:ea typeface="Avenir"/>
                <a:cs typeface="Avenir"/>
                <a:sym typeface="Avenir"/>
              </a:rPr>
              <a:t>Know What Your Customers Value</a:t>
            </a:r>
            <a:br>
              <a:rPr lang="en-US" sz="2430" b="1" dirty="0">
                <a:latin typeface="Avenir"/>
                <a:ea typeface="Avenir"/>
                <a:cs typeface="Avenir"/>
                <a:sym typeface="Avenir"/>
              </a:rPr>
            </a:br>
            <a:br>
              <a:rPr lang="en-US" sz="2430" b="1" dirty="0">
                <a:latin typeface="Avenir"/>
                <a:ea typeface="Avenir"/>
                <a:cs typeface="Avenir"/>
                <a:sym typeface="Avenir"/>
              </a:rPr>
            </a:br>
            <a:endParaRPr sz="2430" b="1" cap="none" dirty="0">
              <a:latin typeface="Avenir"/>
              <a:ea typeface="Avenir"/>
              <a:cs typeface="Avenir"/>
              <a:sym typeface="Avenir"/>
            </a:endParaRPr>
          </a:p>
        </p:txBody>
      </p:sp>
      <p:sp>
        <p:nvSpPr>
          <p:cNvPr id="392" name="Google Shape;392;p43"/>
          <p:cNvSpPr txBox="1"/>
          <p:nvPr/>
        </p:nvSpPr>
        <p:spPr>
          <a:xfrm>
            <a:off x="4717683" y="2448419"/>
            <a:ext cx="3064200" cy="338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000" dirty="0">
                <a:solidFill>
                  <a:schemeClr val="dk1"/>
                </a:solidFill>
                <a:latin typeface="Avenir"/>
                <a:ea typeface="Avenir"/>
                <a:cs typeface="Avenir"/>
                <a:sym typeface="Avenir"/>
              </a:rPr>
              <a:t>Experience</a:t>
            </a:r>
            <a:r>
              <a:rPr lang="en-US" sz="3000" dirty="0">
                <a:solidFill>
                  <a:srgbClr val="00BEBE"/>
                </a:solidFill>
                <a:latin typeface="Avenir"/>
                <a:ea typeface="Avenir"/>
                <a:cs typeface="Avenir"/>
                <a:sym typeface="Avenir"/>
              </a:rPr>
              <a:t>!</a:t>
            </a:r>
            <a:endParaRPr sz="3000" dirty="0">
              <a:solidFill>
                <a:srgbClr val="00BEBE"/>
              </a:solidFill>
            </a:endParaRPr>
          </a:p>
        </p:txBody>
      </p:sp>
      <p:sp>
        <p:nvSpPr>
          <p:cNvPr id="394" name="Google Shape;394;p43"/>
          <p:cNvSpPr/>
          <p:nvPr/>
        </p:nvSpPr>
        <p:spPr>
          <a:xfrm>
            <a:off x="2126100" y="231175"/>
            <a:ext cx="7920600" cy="880800"/>
          </a:xfrm>
          <a:prstGeom prst="rect">
            <a:avLst/>
          </a:prstGeom>
          <a:noFill/>
          <a:ln w="38100" cap="flat" cmpd="sng">
            <a:solidFill>
              <a:srgbClr val="00BEB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 name="Picture 6">
            <a:extLst>
              <a:ext uri="{FF2B5EF4-FFF2-40B4-BE49-F238E27FC236}">
                <a16:creationId xmlns:a16="http://schemas.microsoft.com/office/drawing/2014/main" id="{D4A39E60-09B1-454D-A9FD-E94E2E3AF279}"/>
              </a:ext>
            </a:extLst>
          </p:cNvPr>
          <p:cNvPicPr>
            <a:picLocks noChangeAspect="1"/>
          </p:cNvPicPr>
          <p:nvPr/>
        </p:nvPicPr>
        <p:blipFill>
          <a:blip r:embed="rId4"/>
          <a:stretch>
            <a:fillRect/>
          </a:stretch>
        </p:blipFill>
        <p:spPr>
          <a:xfrm>
            <a:off x="0" y="-53465"/>
            <a:ext cx="12192000" cy="2121812"/>
          </a:xfrm>
          <a:prstGeom prst="rect">
            <a:avLst/>
          </a:prstGeom>
        </p:spPr>
      </p:pic>
      <p:pic>
        <p:nvPicPr>
          <p:cNvPr id="4" name="Picture 3">
            <a:extLst>
              <a:ext uri="{FF2B5EF4-FFF2-40B4-BE49-F238E27FC236}">
                <a16:creationId xmlns:a16="http://schemas.microsoft.com/office/drawing/2014/main" id="{30DD3AC0-8EA9-4E4C-9600-06D5D7F3390B}"/>
              </a:ext>
            </a:extLst>
          </p:cNvPr>
          <p:cNvPicPr>
            <a:picLocks noChangeAspect="1"/>
          </p:cNvPicPr>
          <p:nvPr/>
        </p:nvPicPr>
        <p:blipFill>
          <a:blip r:embed="rId5"/>
          <a:stretch>
            <a:fillRect/>
          </a:stretch>
        </p:blipFill>
        <p:spPr>
          <a:xfrm>
            <a:off x="4922432" y="3331641"/>
            <a:ext cx="2859451" cy="3295184"/>
          </a:xfrm>
          <a:prstGeom prst="rect">
            <a:avLst/>
          </a:prstGeom>
        </p:spPr>
      </p:pic>
      <p:pic>
        <p:nvPicPr>
          <p:cNvPr id="393" name="Google Shape;393;p43"/>
          <p:cNvPicPr preferRelativeResize="0"/>
          <p:nvPr/>
        </p:nvPicPr>
        <p:blipFill>
          <a:blip r:embed="rId6">
            <a:alphaModFix/>
          </a:blip>
          <a:stretch>
            <a:fillRect/>
          </a:stretch>
        </p:blipFill>
        <p:spPr>
          <a:xfrm>
            <a:off x="1057456" y="3920202"/>
            <a:ext cx="3864976" cy="2706624"/>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44"/>
          <p:cNvSpPr txBox="1">
            <a:spLocks noGrp="1"/>
          </p:cNvSpPr>
          <p:nvPr>
            <p:ph type="title"/>
          </p:nvPr>
        </p:nvSpPr>
        <p:spPr>
          <a:xfrm>
            <a:off x="2245212" y="347724"/>
            <a:ext cx="7682400" cy="6477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900"/>
              <a:buFont typeface="Avenir"/>
              <a:buNone/>
            </a:pPr>
            <a:br>
              <a:rPr lang="en-US" sz="900" b="1" cap="none" dirty="0">
                <a:latin typeface="Avenir"/>
                <a:ea typeface="Avenir"/>
                <a:cs typeface="Avenir"/>
                <a:sym typeface="Avenir"/>
              </a:rPr>
            </a:br>
            <a:br>
              <a:rPr lang="en-US" sz="900" b="1" cap="none" dirty="0">
                <a:latin typeface="Avenir"/>
                <a:ea typeface="Avenir"/>
                <a:cs typeface="Avenir"/>
                <a:sym typeface="Avenir"/>
              </a:rPr>
            </a:br>
            <a:br>
              <a:rPr lang="en-US" sz="900" b="1" cap="none" dirty="0">
                <a:latin typeface="Avenir"/>
                <a:ea typeface="Avenir"/>
                <a:cs typeface="Avenir"/>
                <a:sym typeface="Avenir"/>
              </a:rPr>
            </a:br>
            <a:br>
              <a:rPr lang="en-US" sz="900" b="1" cap="none" dirty="0">
                <a:latin typeface="Avenir"/>
                <a:ea typeface="Avenir"/>
                <a:cs typeface="Avenir"/>
                <a:sym typeface="Avenir"/>
              </a:rPr>
            </a:br>
            <a:br>
              <a:rPr lang="en-US" sz="720" b="1" dirty="0">
                <a:latin typeface="Avenir"/>
                <a:ea typeface="Avenir"/>
                <a:cs typeface="Avenir"/>
                <a:sym typeface="Avenir"/>
              </a:rPr>
            </a:br>
            <a:br>
              <a:rPr lang="en-US" sz="720" b="1" dirty="0">
                <a:latin typeface="Avenir"/>
                <a:ea typeface="Avenir"/>
                <a:cs typeface="Avenir"/>
                <a:sym typeface="Avenir"/>
              </a:rPr>
            </a:br>
            <a:br>
              <a:rPr lang="en-US" sz="720" b="1" dirty="0">
                <a:latin typeface="Avenir"/>
                <a:ea typeface="Avenir"/>
                <a:cs typeface="Avenir"/>
                <a:sym typeface="Avenir"/>
              </a:rPr>
            </a:br>
            <a:r>
              <a:rPr lang="en-US" sz="3733" b="1" dirty="0">
                <a:latin typeface="Avenir"/>
                <a:ea typeface="Avenir"/>
                <a:cs typeface="Avenir"/>
                <a:sym typeface="Avenir"/>
              </a:rPr>
              <a:t>Know What Your Customers Value</a:t>
            </a:r>
            <a:br>
              <a:rPr lang="en-US" sz="2430" b="1" dirty="0">
                <a:latin typeface="Avenir"/>
                <a:ea typeface="Avenir"/>
                <a:cs typeface="Avenir"/>
                <a:sym typeface="Avenir"/>
              </a:rPr>
            </a:br>
            <a:br>
              <a:rPr lang="en-US" sz="2430" b="1" dirty="0">
                <a:latin typeface="Avenir"/>
                <a:ea typeface="Avenir"/>
                <a:cs typeface="Avenir"/>
                <a:sym typeface="Avenir"/>
              </a:rPr>
            </a:br>
            <a:endParaRPr sz="2430" b="1" cap="none" dirty="0">
              <a:latin typeface="Avenir"/>
              <a:ea typeface="Avenir"/>
              <a:cs typeface="Avenir"/>
              <a:sym typeface="Avenir"/>
            </a:endParaRPr>
          </a:p>
        </p:txBody>
      </p:sp>
      <p:pic>
        <p:nvPicPr>
          <p:cNvPr id="401" name="Google Shape;401;p44"/>
          <p:cNvPicPr preferRelativeResize="0"/>
          <p:nvPr/>
        </p:nvPicPr>
        <p:blipFill rotWithShape="1">
          <a:blip r:embed="rId3">
            <a:alphaModFix/>
          </a:blip>
          <a:srcRect/>
          <a:stretch/>
        </p:blipFill>
        <p:spPr>
          <a:xfrm>
            <a:off x="3646624" y="3662083"/>
            <a:ext cx="4671075" cy="2742075"/>
          </a:xfrm>
          <a:prstGeom prst="rect">
            <a:avLst/>
          </a:prstGeom>
          <a:noFill/>
          <a:ln w="12700" cap="sq" cmpd="sng">
            <a:solidFill>
              <a:srgbClr val="26C7D1"/>
            </a:solidFill>
            <a:prstDash val="solid"/>
            <a:miter lim="800000"/>
            <a:headEnd type="none" w="sm" len="sm"/>
            <a:tailEnd type="none" w="sm" len="sm"/>
          </a:ln>
          <a:effectLst>
            <a:outerShdw blurRad="50800" dist="38100" dir="2700000" algn="tl" rotWithShape="0">
              <a:srgbClr val="000000">
                <a:alpha val="42750"/>
              </a:srgbClr>
            </a:outerShdw>
          </a:effectLst>
        </p:spPr>
      </p:pic>
      <p:sp>
        <p:nvSpPr>
          <p:cNvPr id="402" name="Google Shape;402;p44"/>
          <p:cNvSpPr txBox="1"/>
          <p:nvPr/>
        </p:nvSpPr>
        <p:spPr>
          <a:xfrm>
            <a:off x="2036712" y="2363395"/>
            <a:ext cx="7890900" cy="584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000" dirty="0">
                <a:solidFill>
                  <a:schemeClr val="dk1"/>
                </a:solidFill>
                <a:latin typeface="Avenir"/>
                <a:ea typeface="Avenir"/>
                <a:cs typeface="Avenir"/>
                <a:sym typeface="Avenir"/>
              </a:rPr>
              <a:t>Authenticity</a:t>
            </a:r>
            <a:r>
              <a:rPr lang="en-US" sz="3000" dirty="0">
                <a:solidFill>
                  <a:srgbClr val="00BEBE"/>
                </a:solidFill>
                <a:latin typeface="Avenir"/>
                <a:ea typeface="Avenir"/>
                <a:cs typeface="Avenir"/>
                <a:sym typeface="Avenir"/>
              </a:rPr>
              <a:t>.</a:t>
            </a:r>
            <a:r>
              <a:rPr lang="en-US" sz="3000" dirty="0">
                <a:solidFill>
                  <a:schemeClr val="dk1"/>
                </a:solidFill>
                <a:latin typeface="Avenir"/>
                <a:ea typeface="Avenir"/>
                <a:cs typeface="Avenir"/>
                <a:sym typeface="Avenir"/>
              </a:rPr>
              <a:t> Transparency</a:t>
            </a:r>
            <a:r>
              <a:rPr lang="en-US" sz="3000" dirty="0">
                <a:solidFill>
                  <a:srgbClr val="00BEBE"/>
                </a:solidFill>
                <a:latin typeface="Avenir"/>
                <a:ea typeface="Avenir"/>
                <a:cs typeface="Avenir"/>
                <a:sym typeface="Avenir"/>
              </a:rPr>
              <a:t>.</a:t>
            </a:r>
            <a:endParaRPr sz="3000" dirty="0">
              <a:solidFill>
                <a:srgbClr val="00BEBE"/>
              </a:solidFill>
              <a:latin typeface="Avenir"/>
              <a:ea typeface="Avenir"/>
              <a:cs typeface="Avenir"/>
              <a:sym typeface="Avenir"/>
            </a:endParaRPr>
          </a:p>
          <a:p>
            <a:pPr marL="0" marR="0" lvl="0" indent="0" algn="ctr" rtl="0">
              <a:spcBef>
                <a:spcPts val="0"/>
              </a:spcBef>
              <a:spcAft>
                <a:spcPts val="0"/>
              </a:spcAft>
              <a:buNone/>
            </a:pPr>
            <a:r>
              <a:rPr lang="en-US" sz="3000" dirty="0">
                <a:solidFill>
                  <a:schemeClr val="dk1"/>
                </a:solidFill>
                <a:latin typeface="Avenir"/>
                <a:ea typeface="Avenir"/>
                <a:cs typeface="Avenir"/>
                <a:sym typeface="Avenir"/>
              </a:rPr>
              <a:t>Social Good Component</a:t>
            </a:r>
            <a:r>
              <a:rPr lang="en-US" sz="3000" dirty="0">
                <a:solidFill>
                  <a:srgbClr val="00BEBE"/>
                </a:solidFill>
                <a:latin typeface="Avenir"/>
                <a:ea typeface="Avenir"/>
                <a:cs typeface="Avenir"/>
                <a:sym typeface="Avenir"/>
              </a:rPr>
              <a:t>.</a:t>
            </a:r>
            <a:r>
              <a:rPr lang="en-US" sz="3000" dirty="0">
                <a:solidFill>
                  <a:schemeClr val="dk1"/>
                </a:solidFill>
                <a:latin typeface="Avenir"/>
                <a:ea typeface="Avenir"/>
                <a:cs typeface="Avenir"/>
                <a:sym typeface="Avenir"/>
              </a:rPr>
              <a:t> Sustainable</a:t>
            </a:r>
            <a:r>
              <a:rPr lang="en-US" sz="3000" dirty="0">
                <a:solidFill>
                  <a:srgbClr val="00BEBE"/>
                </a:solidFill>
                <a:latin typeface="Avenir"/>
                <a:ea typeface="Avenir"/>
                <a:cs typeface="Avenir"/>
                <a:sym typeface="Avenir"/>
              </a:rPr>
              <a:t>.</a:t>
            </a:r>
            <a:endParaRPr sz="3000" dirty="0">
              <a:solidFill>
                <a:srgbClr val="00BEBE"/>
              </a:solidFill>
            </a:endParaRPr>
          </a:p>
        </p:txBody>
      </p:sp>
      <p:sp>
        <p:nvSpPr>
          <p:cNvPr id="403" name="Google Shape;403;p44"/>
          <p:cNvSpPr/>
          <p:nvPr/>
        </p:nvSpPr>
        <p:spPr>
          <a:xfrm>
            <a:off x="2135700" y="231175"/>
            <a:ext cx="7920600" cy="880800"/>
          </a:xfrm>
          <a:prstGeom prst="rect">
            <a:avLst/>
          </a:prstGeom>
          <a:noFill/>
          <a:ln w="38100" cap="flat" cmpd="sng">
            <a:solidFill>
              <a:srgbClr val="00BEB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 name="Picture 5">
            <a:extLst>
              <a:ext uri="{FF2B5EF4-FFF2-40B4-BE49-F238E27FC236}">
                <a16:creationId xmlns:a16="http://schemas.microsoft.com/office/drawing/2014/main" id="{F9F96408-4D61-8E4A-8171-6B1AECAB8AFB}"/>
              </a:ext>
            </a:extLst>
          </p:cNvPr>
          <p:cNvPicPr>
            <a:picLocks noChangeAspect="1"/>
          </p:cNvPicPr>
          <p:nvPr/>
        </p:nvPicPr>
        <p:blipFill>
          <a:blip r:embed="rId4"/>
          <a:stretch>
            <a:fillRect/>
          </a:stretch>
        </p:blipFill>
        <p:spPr>
          <a:xfrm>
            <a:off x="0" y="-53465"/>
            <a:ext cx="12192000" cy="2121812"/>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45"/>
          <p:cNvSpPr txBox="1">
            <a:spLocks noGrp="1"/>
          </p:cNvSpPr>
          <p:nvPr>
            <p:ph type="title"/>
          </p:nvPr>
        </p:nvSpPr>
        <p:spPr>
          <a:xfrm>
            <a:off x="637675" y="153820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solidFill>
                  <a:srgbClr val="00BEBE"/>
                </a:solidFill>
                <a:latin typeface="Century Gothic"/>
                <a:ea typeface="Century Gothic"/>
                <a:cs typeface="Century Gothic"/>
                <a:sym typeface="Century Gothic"/>
              </a:rPr>
              <a:t>THINK LESS </a:t>
            </a:r>
            <a:r>
              <a:rPr lang="en-US" b="1">
                <a:solidFill>
                  <a:srgbClr val="00BEBE"/>
                </a:solidFill>
                <a:latin typeface="Century Gothic"/>
                <a:ea typeface="Century Gothic"/>
                <a:cs typeface="Century Gothic"/>
                <a:sym typeface="Century Gothic"/>
              </a:rPr>
              <a:t>TRADITIONAL </a:t>
            </a:r>
            <a:endParaRPr b="1">
              <a:solidFill>
                <a:srgbClr val="00BEBE"/>
              </a:solidFill>
              <a:latin typeface="Century Gothic"/>
              <a:ea typeface="Century Gothic"/>
              <a:cs typeface="Century Gothic"/>
              <a:sym typeface="Century Gothic"/>
            </a:endParaRPr>
          </a:p>
        </p:txBody>
      </p:sp>
      <p:sp>
        <p:nvSpPr>
          <p:cNvPr id="410" name="Google Shape;410;p45"/>
          <p:cNvSpPr txBox="1">
            <a:spLocks noGrp="1"/>
          </p:cNvSpPr>
          <p:nvPr>
            <p:ph type="body" idx="1"/>
          </p:nvPr>
        </p:nvSpPr>
        <p:spPr>
          <a:xfrm>
            <a:off x="4808625" y="3155626"/>
            <a:ext cx="105156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4400" dirty="0">
                <a:solidFill>
                  <a:srgbClr val="000000"/>
                </a:solidFill>
                <a:latin typeface="Lobster"/>
                <a:ea typeface="Lobster"/>
                <a:cs typeface="Lobster"/>
                <a:sym typeface="Lobster"/>
              </a:rPr>
              <a:t>&amp;</a:t>
            </a:r>
            <a:r>
              <a:rPr lang="en-US" sz="4400" dirty="0">
                <a:solidFill>
                  <a:srgbClr val="00BEBE"/>
                </a:solidFill>
                <a:latin typeface="Century Gothic"/>
                <a:ea typeface="Century Gothic"/>
                <a:cs typeface="Century Gothic"/>
                <a:sym typeface="Century Gothic"/>
              </a:rPr>
              <a:t> MORE </a:t>
            </a:r>
            <a:r>
              <a:rPr lang="en-US" sz="4400" b="1" dirty="0">
                <a:solidFill>
                  <a:srgbClr val="00BEBE"/>
                </a:solidFill>
                <a:latin typeface="Century Gothic"/>
                <a:ea typeface="Century Gothic"/>
                <a:cs typeface="Century Gothic"/>
                <a:sym typeface="Century Gothic"/>
              </a:rPr>
              <a:t>TRA-DIGITAL</a:t>
            </a:r>
            <a:endParaRPr sz="4400" b="1" dirty="0">
              <a:solidFill>
                <a:srgbClr val="00BEBE"/>
              </a:solidFill>
              <a:latin typeface="Century Gothic"/>
              <a:ea typeface="Century Gothic"/>
              <a:cs typeface="Century Gothic"/>
              <a:sym typeface="Century Gothic"/>
            </a:endParaRPr>
          </a:p>
        </p:txBody>
      </p:sp>
      <p:pic>
        <p:nvPicPr>
          <p:cNvPr id="411" name="Google Shape;411;p45" descr="Screen Shot 2015-09-12 at 12.03.10 PM.png"/>
          <p:cNvPicPr preferRelativeResize="0"/>
          <p:nvPr/>
        </p:nvPicPr>
        <p:blipFill rotWithShape="1">
          <a:blip r:embed="rId3">
            <a:alphaModFix/>
          </a:blip>
          <a:srcRect/>
          <a:stretch/>
        </p:blipFill>
        <p:spPr>
          <a:xfrm>
            <a:off x="10678578" y="3233447"/>
            <a:ext cx="615739" cy="54673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11" name="Freeform 3">
            <a:extLst>
              <a:ext uri="{FF2B5EF4-FFF2-40B4-BE49-F238E27FC236}">
                <a16:creationId xmlns:a16="http://schemas.microsoft.com/office/drawing/2014/main" id="{F8BBC9D3-9DB2-DE4E-ACF4-4EA1A32B75D5}"/>
              </a:ext>
            </a:extLst>
          </p:cNvPr>
          <p:cNvSpPr/>
          <p:nvPr/>
        </p:nvSpPr>
        <p:spPr>
          <a:xfrm>
            <a:off x="0" y="1"/>
            <a:ext cx="12192000" cy="1653701"/>
          </a:xfrm>
          <a:custGeom>
            <a:avLst/>
            <a:gdLst>
              <a:gd name="connsiteX0" fmla="*/ 0 w 3268116"/>
              <a:gd name="connsiteY0" fmla="*/ 0 h 5144785"/>
              <a:gd name="connsiteX1" fmla="*/ 3268116 w 3268116"/>
              <a:gd name="connsiteY1" fmla="*/ 0 h 5144785"/>
              <a:gd name="connsiteX2" fmla="*/ 3268116 w 3268116"/>
              <a:gd name="connsiteY2" fmla="*/ 5144785 h 5144785"/>
              <a:gd name="connsiteX3" fmla="*/ 0 w 3268116"/>
              <a:gd name="connsiteY3" fmla="*/ 5144785 h 5144785"/>
              <a:gd name="connsiteX4" fmla="*/ 0 w 3268116"/>
              <a:gd name="connsiteY4" fmla="*/ 0 h 5144785"/>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268116" h="5144785">
                <a:moveTo>
                  <a:pt x="0" y="0"/>
                </a:moveTo>
                <a:lnTo>
                  <a:pt x="3268116" y="0"/>
                </a:lnTo>
                <a:lnTo>
                  <a:pt x="3268116" y="5144785"/>
                </a:lnTo>
                <a:lnTo>
                  <a:pt x="0" y="5144785"/>
                </a:lnTo>
                <a:lnTo>
                  <a:pt x="0" y="0"/>
                </a:lnTo>
              </a:path>
            </a:pathLst>
          </a:custGeom>
          <a:solidFill>
            <a:srgbClr val="00000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17" name="Google Shape;417;p46"/>
          <p:cNvSpPr txBox="1"/>
          <p:nvPr/>
        </p:nvSpPr>
        <p:spPr>
          <a:xfrm>
            <a:off x="822925" y="3218746"/>
            <a:ext cx="1989900" cy="948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133">
                <a:solidFill>
                  <a:srgbClr val="FFFFFF"/>
                </a:solidFill>
                <a:highlight>
                  <a:srgbClr val="00BEBE"/>
                </a:highlight>
                <a:latin typeface="Avenir"/>
                <a:ea typeface="Avenir"/>
                <a:cs typeface="Avenir"/>
                <a:sym typeface="Avenir"/>
              </a:rPr>
              <a:t> Tra-Digital       </a:t>
            </a:r>
            <a:endParaRPr>
              <a:solidFill>
                <a:srgbClr val="FFFFFF"/>
              </a:solidFill>
              <a:highlight>
                <a:srgbClr val="00BEBE"/>
              </a:highlight>
            </a:endParaRPr>
          </a:p>
        </p:txBody>
      </p:sp>
      <p:pic>
        <p:nvPicPr>
          <p:cNvPr id="418" name="Google Shape;418;p46"/>
          <p:cNvPicPr preferRelativeResize="0"/>
          <p:nvPr/>
        </p:nvPicPr>
        <p:blipFill rotWithShape="1">
          <a:blip r:embed="rId3">
            <a:alphaModFix/>
          </a:blip>
          <a:srcRect b="13621"/>
          <a:stretch/>
        </p:blipFill>
        <p:spPr>
          <a:xfrm>
            <a:off x="4043221" y="3218700"/>
            <a:ext cx="4213224" cy="3639250"/>
          </a:xfrm>
          <a:prstGeom prst="rect">
            <a:avLst/>
          </a:prstGeom>
          <a:noFill/>
          <a:ln>
            <a:noFill/>
          </a:ln>
        </p:spPr>
      </p:pic>
      <p:sp>
        <p:nvSpPr>
          <p:cNvPr id="419" name="Google Shape;419;p46"/>
          <p:cNvSpPr txBox="1"/>
          <p:nvPr/>
        </p:nvSpPr>
        <p:spPr>
          <a:xfrm>
            <a:off x="2570500" y="3218700"/>
            <a:ext cx="7490400" cy="420600"/>
          </a:xfrm>
          <a:prstGeom prst="rect">
            <a:avLst/>
          </a:prstGeom>
          <a:noFill/>
          <a:ln>
            <a:noFill/>
          </a:ln>
        </p:spPr>
        <p:txBody>
          <a:bodyPr spcFirstLastPara="1" wrap="square" lIns="91425" tIns="45700" rIns="91425" bIns="45700" anchor="t" anchorCtr="0">
            <a:noAutofit/>
          </a:bodyPr>
          <a:lstStyle/>
          <a:p>
            <a:pPr marL="0" marR="0" lvl="0" indent="0" algn="ctr" rtl="0">
              <a:lnSpc>
                <a:spcPct val="150000"/>
              </a:lnSpc>
              <a:spcBef>
                <a:spcPts val="0"/>
              </a:spcBef>
              <a:spcAft>
                <a:spcPts val="0"/>
              </a:spcAft>
              <a:buNone/>
            </a:pPr>
            <a:r>
              <a:rPr lang="en-US" sz="2000" b="1">
                <a:solidFill>
                  <a:srgbClr val="262626"/>
                </a:solidFill>
                <a:latin typeface="Avenir"/>
                <a:ea typeface="Avenir"/>
                <a:cs typeface="Avenir"/>
                <a:sym typeface="Avenir"/>
              </a:rPr>
              <a:t>Mobile Optimized…………………..Not Thinking Mobile First</a:t>
            </a:r>
            <a:r>
              <a:rPr lang="en-US" sz="1800" b="1">
                <a:solidFill>
                  <a:srgbClr val="262626"/>
                </a:solidFill>
                <a:latin typeface="Avenir"/>
                <a:ea typeface="Avenir"/>
                <a:cs typeface="Avenir"/>
                <a:sym typeface="Avenir"/>
              </a:rPr>
              <a:t> </a:t>
            </a:r>
            <a:endParaRPr sz="1800"/>
          </a:p>
          <a:p>
            <a:pPr marL="0" marR="0" lvl="0" indent="0" algn="ctr" rtl="0">
              <a:lnSpc>
                <a:spcPct val="150000"/>
              </a:lnSpc>
              <a:spcBef>
                <a:spcPts val="0"/>
              </a:spcBef>
              <a:spcAft>
                <a:spcPts val="0"/>
              </a:spcAft>
              <a:buNone/>
            </a:pPr>
            <a:endParaRPr/>
          </a:p>
          <a:p>
            <a:pPr marL="0" marR="0" lvl="0" indent="0" algn="l" rtl="0">
              <a:lnSpc>
                <a:spcPct val="150000"/>
              </a:lnSpc>
              <a:spcBef>
                <a:spcPts val="0"/>
              </a:spcBef>
              <a:spcAft>
                <a:spcPts val="0"/>
              </a:spcAft>
              <a:buNone/>
            </a:pPr>
            <a:endParaRPr sz="1533" b="1">
              <a:solidFill>
                <a:srgbClr val="262626"/>
              </a:solidFill>
              <a:latin typeface="Avenir"/>
              <a:ea typeface="Avenir"/>
              <a:cs typeface="Avenir"/>
              <a:sym typeface="Avenir"/>
            </a:endParaRPr>
          </a:p>
          <a:p>
            <a:pPr marL="0" marR="0" lvl="0" indent="0" algn="l" rtl="0">
              <a:spcBef>
                <a:spcPts val="0"/>
              </a:spcBef>
              <a:spcAft>
                <a:spcPts val="0"/>
              </a:spcAft>
              <a:buNone/>
            </a:pPr>
            <a:endParaRPr sz="1533">
              <a:solidFill>
                <a:schemeClr val="dk1"/>
              </a:solidFill>
              <a:latin typeface="Calibri"/>
              <a:ea typeface="Calibri"/>
              <a:cs typeface="Calibri"/>
              <a:sym typeface="Calibri"/>
            </a:endParaRPr>
          </a:p>
        </p:txBody>
      </p:sp>
      <p:sp>
        <p:nvSpPr>
          <p:cNvPr id="420" name="Google Shape;420;p46"/>
          <p:cNvSpPr txBox="1"/>
          <p:nvPr/>
        </p:nvSpPr>
        <p:spPr>
          <a:xfrm>
            <a:off x="9729166" y="3218712"/>
            <a:ext cx="2079300" cy="948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133">
                <a:solidFill>
                  <a:srgbClr val="FFFFFF"/>
                </a:solidFill>
                <a:highlight>
                  <a:srgbClr val="00BEBE"/>
                </a:highlight>
                <a:latin typeface="Avenir"/>
                <a:ea typeface="Avenir"/>
                <a:cs typeface="Avenir"/>
                <a:sym typeface="Avenir"/>
              </a:rPr>
              <a:t> Traditional </a:t>
            </a:r>
            <a:endParaRPr>
              <a:solidFill>
                <a:srgbClr val="FFFFFF"/>
              </a:solidFill>
              <a:highlight>
                <a:srgbClr val="00BEBE"/>
              </a:highlight>
            </a:endParaRPr>
          </a:p>
        </p:txBody>
      </p:sp>
      <p:sp>
        <p:nvSpPr>
          <p:cNvPr id="421" name="Google Shape;421;p46"/>
          <p:cNvSpPr txBox="1">
            <a:spLocks noGrp="1"/>
          </p:cNvSpPr>
          <p:nvPr>
            <p:ph type="title"/>
          </p:nvPr>
        </p:nvSpPr>
        <p:spPr>
          <a:xfrm>
            <a:off x="838189" y="135786"/>
            <a:ext cx="10515600" cy="13257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62626"/>
              </a:buClr>
              <a:buSzPts val="3200"/>
              <a:buFont typeface="Avenir"/>
              <a:buNone/>
            </a:pPr>
            <a:r>
              <a:rPr lang="en-US" sz="3200" b="1" dirty="0">
                <a:solidFill>
                  <a:schemeClr val="bg1"/>
                </a:solidFill>
                <a:latin typeface="Avenir"/>
                <a:ea typeface="Avenir"/>
                <a:cs typeface="Avenir"/>
                <a:sym typeface="Avenir"/>
              </a:rPr>
              <a:t>Marketing Tactics: </a:t>
            </a:r>
            <a:r>
              <a:rPr lang="en-US" sz="3200" dirty="0">
                <a:solidFill>
                  <a:schemeClr val="bg1"/>
                </a:solidFill>
                <a:latin typeface="Avenir"/>
                <a:ea typeface="Avenir"/>
                <a:cs typeface="Avenir"/>
                <a:sym typeface="Avenir"/>
              </a:rPr>
              <a:t>In </a:t>
            </a:r>
            <a:r>
              <a:rPr lang="en-US" sz="3200" dirty="0">
                <a:solidFill>
                  <a:srgbClr val="25DAE5"/>
                </a:solidFill>
                <a:latin typeface="Avenir"/>
                <a:ea typeface="Avenir"/>
                <a:cs typeface="Avenir"/>
                <a:sym typeface="Avenir"/>
              </a:rPr>
              <a:t>&amp;</a:t>
            </a:r>
            <a:r>
              <a:rPr lang="en-US" sz="3200" dirty="0">
                <a:solidFill>
                  <a:schemeClr val="bg1"/>
                </a:solidFill>
                <a:latin typeface="Avenir"/>
                <a:ea typeface="Avenir"/>
                <a:cs typeface="Avenir"/>
                <a:sym typeface="Avenir"/>
              </a:rPr>
              <a:t> Out</a:t>
            </a:r>
            <a:endParaRPr sz="3200" dirty="0">
              <a:solidFill>
                <a:schemeClr val="bg1"/>
              </a:solidFill>
            </a:endParaRPr>
          </a:p>
        </p:txBody>
      </p:sp>
      <p:pic>
        <p:nvPicPr>
          <p:cNvPr id="422" name="Google Shape;422;p46" descr="Screen Shot 2015-09-12 at 12.03.10 PM.png"/>
          <p:cNvPicPr preferRelativeResize="0"/>
          <p:nvPr/>
        </p:nvPicPr>
        <p:blipFill rotWithShape="1">
          <a:blip r:embed="rId4">
            <a:alphaModFix/>
          </a:blip>
          <a:srcRect/>
          <a:stretch/>
        </p:blipFill>
        <p:spPr>
          <a:xfrm>
            <a:off x="3969656" y="2406558"/>
            <a:ext cx="615739" cy="546735"/>
          </a:xfrm>
          <a:prstGeom prst="rect">
            <a:avLst/>
          </a:prstGeom>
          <a:noFill/>
          <a:ln>
            <a:noFill/>
          </a:ln>
        </p:spPr>
      </p:pic>
      <p:pic>
        <p:nvPicPr>
          <p:cNvPr id="423" name="Google Shape;423;p46" descr="Screen Shot 2015-09-12 at 12.03.10 PM.png"/>
          <p:cNvPicPr preferRelativeResize="0"/>
          <p:nvPr/>
        </p:nvPicPr>
        <p:blipFill rotWithShape="1">
          <a:blip r:embed="rId4">
            <a:alphaModFix/>
          </a:blip>
          <a:srcRect/>
          <a:stretch/>
        </p:blipFill>
        <p:spPr>
          <a:xfrm rot="10800000" flipH="1">
            <a:off x="7355062" y="2462482"/>
            <a:ext cx="644687" cy="533349"/>
          </a:xfrm>
          <a:prstGeom prst="rect">
            <a:avLst/>
          </a:prstGeom>
          <a:noFill/>
          <a:ln>
            <a:noFill/>
          </a:ln>
        </p:spPr>
      </p:pic>
      <p:sp>
        <p:nvSpPr>
          <p:cNvPr id="424" name="Google Shape;424;p46"/>
          <p:cNvSpPr/>
          <p:nvPr/>
        </p:nvSpPr>
        <p:spPr>
          <a:xfrm>
            <a:off x="2676288" y="358213"/>
            <a:ext cx="6839400" cy="880800"/>
          </a:xfrm>
          <a:prstGeom prst="rect">
            <a:avLst/>
          </a:prstGeom>
          <a:noFill/>
          <a:ln w="38100" cap="flat" cmpd="sng">
            <a:solidFill>
              <a:srgbClr val="00BEB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47"/>
          <p:cNvSpPr txBox="1">
            <a:spLocks noGrp="1"/>
          </p:cNvSpPr>
          <p:nvPr>
            <p:ph type="title"/>
          </p:nvPr>
        </p:nvSpPr>
        <p:spPr>
          <a:xfrm>
            <a:off x="1380225" y="918800"/>
            <a:ext cx="5387400" cy="1031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solidFill>
                  <a:srgbClr val="000000"/>
                </a:solidFill>
                <a:latin typeface="Avenir"/>
                <a:ea typeface="Avenir"/>
                <a:cs typeface="Avenir"/>
                <a:sym typeface="Avenir"/>
              </a:rPr>
              <a:t>Gone Mobile...</a:t>
            </a:r>
            <a:endParaRPr>
              <a:solidFill>
                <a:srgbClr val="000000"/>
              </a:solidFill>
              <a:latin typeface="Avenir"/>
              <a:ea typeface="Avenir"/>
              <a:cs typeface="Avenir"/>
              <a:sym typeface="Avenir"/>
            </a:endParaRPr>
          </a:p>
        </p:txBody>
      </p:sp>
      <p:sp>
        <p:nvSpPr>
          <p:cNvPr id="431" name="Google Shape;431;p47"/>
          <p:cNvSpPr txBox="1">
            <a:spLocks noGrp="1"/>
          </p:cNvSpPr>
          <p:nvPr>
            <p:ph type="body" idx="1"/>
          </p:nvPr>
        </p:nvSpPr>
        <p:spPr>
          <a:xfrm>
            <a:off x="783150" y="3459650"/>
            <a:ext cx="6450900" cy="933600"/>
          </a:xfrm>
          <a:prstGeom prst="rect">
            <a:avLst/>
          </a:prstGeom>
        </p:spPr>
        <p:txBody>
          <a:bodyPr spcFirstLastPara="1" wrap="square" lIns="91425" tIns="45700" rIns="91425" bIns="45700" anchor="t" anchorCtr="0">
            <a:noAutofit/>
          </a:bodyPr>
          <a:lstStyle/>
          <a:p>
            <a:pPr marL="457200" lvl="0" indent="0" algn="l" rtl="0">
              <a:lnSpc>
                <a:spcPct val="170000"/>
              </a:lnSpc>
              <a:spcBef>
                <a:spcPts val="1800"/>
              </a:spcBef>
              <a:spcAft>
                <a:spcPts val="0"/>
              </a:spcAft>
              <a:buNone/>
            </a:pPr>
            <a:endParaRPr sz="1800">
              <a:solidFill>
                <a:srgbClr val="000000"/>
              </a:solidFill>
              <a:latin typeface="Avenir"/>
              <a:ea typeface="Avenir"/>
              <a:cs typeface="Avenir"/>
              <a:sym typeface="Avenir"/>
            </a:endParaRPr>
          </a:p>
          <a:p>
            <a:pPr marL="0" lvl="0" indent="0" algn="l" rtl="0">
              <a:lnSpc>
                <a:spcPct val="100000"/>
              </a:lnSpc>
              <a:spcBef>
                <a:spcPts val="2400"/>
              </a:spcBef>
              <a:spcAft>
                <a:spcPts val="0"/>
              </a:spcAft>
              <a:buNone/>
            </a:pPr>
            <a:endParaRPr sz="1800">
              <a:latin typeface="Avenir"/>
              <a:ea typeface="Avenir"/>
              <a:cs typeface="Avenir"/>
              <a:sym typeface="Avenir"/>
            </a:endParaRPr>
          </a:p>
        </p:txBody>
      </p:sp>
      <p:sp>
        <p:nvSpPr>
          <p:cNvPr id="432" name="Google Shape;432;p47"/>
          <p:cNvSpPr txBox="1"/>
          <p:nvPr/>
        </p:nvSpPr>
        <p:spPr>
          <a:xfrm>
            <a:off x="875850" y="2993100"/>
            <a:ext cx="6450900" cy="871800"/>
          </a:xfrm>
          <a:prstGeom prst="rect">
            <a:avLst/>
          </a:prstGeom>
          <a:noFill/>
          <a:ln>
            <a:noFill/>
          </a:ln>
        </p:spPr>
        <p:txBody>
          <a:bodyPr spcFirstLastPara="1" wrap="square" lIns="91425" tIns="91425" rIns="91425" bIns="91425" anchor="t" anchorCtr="0">
            <a:noAutofit/>
          </a:bodyPr>
          <a:lstStyle/>
          <a:p>
            <a:pPr marL="457200" lvl="0" indent="0" algn="l" rtl="0">
              <a:lnSpc>
                <a:spcPct val="170000"/>
              </a:lnSpc>
              <a:spcBef>
                <a:spcPts val="0"/>
              </a:spcBef>
              <a:spcAft>
                <a:spcPts val="0"/>
              </a:spcAft>
              <a:buNone/>
            </a:pPr>
            <a:endParaRPr sz="1800" b="1">
              <a:solidFill>
                <a:srgbClr val="2E2E2E"/>
              </a:solidFill>
              <a:latin typeface="Avenir"/>
              <a:ea typeface="Avenir"/>
              <a:cs typeface="Avenir"/>
              <a:sym typeface="Avenir"/>
            </a:endParaRPr>
          </a:p>
          <a:p>
            <a:pPr marL="0" lvl="0" indent="0" algn="l" rtl="0">
              <a:spcBef>
                <a:spcPts val="0"/>
              </a:spcBef>
              <a:spcAft>
                <a:spcPts val="0"/>
              </a:spcAft>
              <a:buNone/>
            </a:pPr>
            <a:endParaRPr/>
          </a:p>
        </p:txBody>
      </p:sp>
      <p:sp>
        <p:nvSpPr>
          <p:cNvPr id="433" name="Google Shape;433;p47"/>
          <p:cNvSpPr txBox="1"/>
          <p:nvPr/>
        </p:nvSpPr>
        <p:spPr>
          <a:xfrm>
            <a:off x="838200" y="2456500"/>
            <a:ext cx="6674700" cy="751200"/>
          </a:xfrm>
          <a:prstGeom prst="rect">
            <a:avLst/>
          </a:prstGeom>
          <a:noFill/>
          <a:ln>
            <a:noFill/>
          </a:ln>
        </p:spPr>
        <p:txBody>
          <a:bodyPr spcFirstLastPara="1" wrap="square" lIns="91425" tIns="91425" rIns="91425" bIns="91425" anchor="t" anchorCtr="0">
            <a:noAutofit/>
          </a:bodyPr>
          <a:lstStyle/>
          <a:p>
            <a:pPr marL="457200" lvl="0" indent="-368300" algn="l" rtl="0">
              <a:spcBef>
                <a:spcPts val="240"/>
              </a:spcBef>
              <a:spcAft>
                <a:spcPts val="0"/>
              </a:spcAft>
              <a:buClr>
                <a:srgbClr val="2E2E2E"/>
              </a:buClr>
              <a:buSzPts val="2200"/>
              <a:buFont typeface="Avenir"/>
              <a:buChar char="●"/>
            </a:pPr>
            <a:r>
              <a:rPr lang="en-US" sz="2200" dirty="0">
                <a:solidFill>
                  <a:srgbClr val="2E2E2E"/>
                </a:solidFill>
                <a:latin typeface="Avenir"/>
                <a:ea typeface="Avenir"/>
                <a:cs typeface="Avenir"/>
                <a:sym typeface="Avenir"/>
              </a:rPr>
              <a:t>On average, Google gets about 50 billion mobile searches a month. </a:t>
            </a:r>
            <a:endParaRPr sz="2200" dirty="0">
              <a:solidFill>
                <a:srgbClr val="2E2E2E"/>
              </a:solidFill>
              <a:latin typeface="Avenir"/>
              <a:ea typeface="Avenir"/>
              <a:cs typeface="Avenir"/>
              <a:sym typeface="Avenir"/>
            </a:endParaRPr>
          </a:p>
          <a:p>
            <a:pPr marL="457200" lvl="0" indent="0" algn="l" rtl="0">
              <a:spcBef>
                <a:spcPts val="240"/>
              </a:spcBef>
              <a:spcAft>
                <a:spcPts val="0"/>
              </a:spcAft>
              <a:buNone/>
            </a:pPr>
            <a:endParaRPr sz="2200" dirty="0">
              <a:solidFill>
                <a:srgbClr val="2E2E2E"/>
              </a:solidFill>
              <a:latin typeface="Avenir"/>
              <a:ea typeface="Avenir"/>
              <a:cs typeface="Avenir"/>
              <a:sym typeface="Avenir"/>
            </a:endParaRPr>
          </a:p>
          <a:p>
            <a:pPr marL="457200" lvl="0" indent="-368300" algn="l" rtl="0">
              <a:lnSpc>
                <a:spcPct val="170000"/>
              </a:lnSpc>
              <a:spcBef>
                <a:spcPts val="1800"/>
              </a:spcBef>
              <a:spcAft>
                <a:spcPts val="0"/>
              </a:spcAft>
              <a:buClr>
                <a:srgbClr val="2E2E2E"/>
              </a:buClr>
              <a:buSzPts val="2200"/>
              <a:buFont typeface="Avenir"/>
              <a:buChar char="●"/>
            </a:pPr>
            <a:r>
              <a:rPr lang="en-US" sz="2200" dirty="0">
                <a:solidFill>
                  <a:schemeClr val="dk1"/>
                </a:solidFill>
                <a:latin typeface="Avenir"/>
                <a:ea typeface="Avenir"/>
                <a:cs typeface="Avenir"/>
                <a:sym typeface="Avenir"/>
              </a:rPr>
              <a:t>In 2019, mobile phones will surpass TV attracting </a:t>
            </a:r>
            <a:r>
              <a:rPr lang="en-US" sz="2200" dirty="0">
                <a:solidFill>
                  <a:schemeClr val="dk1"/>
                </a:solidFill>
                <a:uFill>
                  <a:noFill/>
                </a:uFill>
                <a:latin typeface="Avenir"/>
                <a:ea typeface="Avenir"/>
                <a:cs typeface="Avenir"/>
                <a:sym typeface="Avenir"/>
                <a:hlinkClick r:id="rId3"/>
              </a:rPr>
              <a:t>the most minutes of attention</a:t>
            </a:r>
            <a:r>
              <a:rPr lang="en-US" sz="2200" dirty="0">
                <a:solidFill>
                  <a:schemeClr val="dk1"/>
                </a:solidFill>
                <a:latin typeface="Avenir"/>
                <a:ea typeface="Avenir"/>
                <a:cs typeface="Avenir"/>
                <a:sym typeface="Avenir"/>
              </a:rPr>
              <a:t> in the US.</a:t>
            </a:r>
            <a:endParaRPr sz="2200" dirty="0">
              <a:solidFill>
                <a:srgbClr val="2E2E2E"/>
              </a:solidFill>
              <a:latin typeface="Avenir"/>
              <a:ea typeface="Avenir"/>
              <a:cs typeface="Avenir"/>
              <a:sym typeface="Avenir"/>
            </a:endParaRPr>
          </a:p>
        </p:txBody>
      </p:sp>
      <p:pic>
        <p:nvPicPr>
          <p:cNvPr id="434" name="Google Shape;434;p47"/>
          <p:cNvPicPr preferRelativeResize="0"/>
          <p:nvPr/>
        </p:nvPicPr>
        <p:blipFill>
          <a:blip r:embed="rId4">
            <a:alphaModFix/>
          </a:blip>
          <a:stretch>
            <a:fillRect/>
          </a:stretch>
        </p:blipFill>
        <p:spPr>
          <a:xfrm>
            <a:off x="7939000" y="2043588"/>
            <a:ext cx="3151312" cy="3151312"/>
          </a:xfrm>
          <a:prstGeom prst="rect">
            <a:avLst/>
          </a:prstGeom>
          <a:noFill/>
          <a:ln>
            <a:noFill/>
          </a:ln>
        </p:spPr>
      </p:pic>
      <p:sp>
        <p:nvSpPr>
          <p:cNvPr id="435" name="Google Shape;435;p47"/>
          <p:cNvSpPr/>
          <p:nvPr/>
        </p:nvSpPr>
        <p:spPr>
          <a:xfrm>
            <a:off x="1380225" y="960575"/>
            <a:ext cx="4211400" cy="880800"/>
          </a:xfrm>
          <a:prstGeom prst="rect">
            <a:avLst/>
          </a:prstGeom>
          <a:noFill/>
          <a:ln w="38100" cap="flat" cmpd="sng">
            <a:solidFill>
              <a:srgbClr val="00BEB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31"/>
                                        </p:tgtEl>
                                        <p:attrNameLst>
                                          <p:attrName>style.visibility</p:attrName>
                                        </p:attrNameLst>
                                      </p:cBhvr>
                                      <p:to>
                                        <p:strVal val="visible"/>
                                      </p:to>
                                    </p:set>
                                    <p:anim calcmode="lin" valueType="num">
                                      <p:cBhvr additive="base">
                                        <p:cTn id="7" dur="1000"/>
                                        <p:tgtEl>
                                          <p:spTgt spid="431"/>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432"/>
                                        </p:tgtEl>
                                        <p:attrNameLst>
                                          <p:attrName>style.visibility</p:attrName>
                                        </p:attrNameLst>
                                      </p:cBhvr>
                                      <p:to>
                                        <p:strVal val="visible"/>
                                      </p:to>
                                    </p:set>
                                    <p:anim calcmode="lin" valueType="num">
                                      <p:cBhvr additive="base">
                                        <p:cTn id="12" dur="1000"/>
                                        <p:tgtEl>
                                          <p:spTgt spid="432"/>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433"/>
                                        </p:tgtEl>
                                        <p:attrNameLst>
                                          <p:attrName>style.visibility</p:attrName>
                                        </p:attrNameLst>
                                      </p:cBhvr>
                                      <p:to>
                                        <p:strVal val="visible"/>
                                      </p:to>
                                    </p:set>
                                    <p:anim calcmode="lin" valueType="num">
                                      <p:cBhvr additive="base">
                                        <p:cTn id="17" dur="1000"/>
                                        <p:tgtEl>
                                          <p:spTgt spid="433"/>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48"/>
          <p:cNvSpPr txBox="1"/>
          <p:nvPr/>
        </p:nvSpPr>
        <p:spPr>
          <a:xfrm>
            <a:off x="372675" y="3068296"/>
            <a:ext cx="1989900" cy="948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133">
                <a:solidFill>
                  <a:srgbClr val="FFFFFF"/>
                </a:solidFill>
                <a:highlight>
                  <a:srgbClr val="00BEBE"/>
                </a:highlight>
                <a:latin typeface="Avenir"/>
                <a:ea typeface="Avenir"/>
                <a:cs typeface="Avenir"/>
                <a:sym typeface="Avenir"/>
              </a:rPr>
              <a:t> Tra-Digital       </a:t>
            </a:r>
            <a:endParaRPr>
              <a:solidFill>
                <a:srgbClr val="FFFFFF"/>
              </a:solidFill>
              <a:highlight>
                <a:srgbClr val="00BEBE"/>
              </a:highlight>
            </a:endParaRPr>
          </a:p>
        </p:txBody>
      </p:sp>
      <p:sp>
        <p:nvSpPr>
          <p:cNvPr id="442" name="Google Shape;442;p48"/>
          <p:cNvSpPr txBox="1"/>
          <p:nvPr/>
        </p:nvSpPr>
        <p:spPr>
          <a:xfrm>
            <a:off x="2480985" y="2894781"/>
            <a:ext cx="7490400" cy="4206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None/>
            </a:pPr>
            <a:r>
              <a:rPr lang="en-US" sz="2000" b="1" dirty="0">
                <a:solidFill>
                  <a:srgbClr val="262626"/>
                </a:solidFill>
                <a:latin typeface="Avenir"/>
                <a:ea typeface="Avenir"/>
                <a:cs typeface="Avenir"/>
                <a:sym typeface="Avenir"/>
              </a:rPr>
              <a:t>Content Marketing Strategy…………………..No Consistency</a:t>
            </a:r>
            <a:endParaRPr sz="1800" dirty="0"/>
          </a:p>
          <a:p>
            <a:pPr marL="0" marR="0" lvl="0" indent="0" algn="ctr" rtl="0">
              <a:lnSpc>
                <a:spcPct val="150000"/>
              </a:lnSpc>
              <a:spcBef>
                <a:spcPts val="0"/>
              </a:spcBef>
              <a:spcAft>
                <a:spcPts val="0"/>
              </a:spcAft>
              <a:buNone/>
            </a:pPr>
            <a:endParaRPr dirty="0"/>
          </a:p>
          <a:p>
            <a:pPr marL="0" marR="0" lvl="0" indent="0" algn="l" rtl="0">
              <a:lnSpc>
                <a:spcPct val="150000"/>
              </a:lnSpc>
              <a:spcBef>
                <a:spcPts val="0"/>
              </a:spcBef>
              <a:spcAft>
                <a:spcPts val="0"/>
              </a:spcAft>
              <a:buNone/>
            </a:pPr>
            <a:endParaRPr sz="1533" b="1" dirty="0">
              <a:solidFill>
                <a:srgbClr val="262626"/>
              </a:solidFill>
              <a:latin typeface="Avenir"/>
              <a:ea typeface="Avenir"/>
              <a:cs typeface="Avenir"/>
              <a:sym typeface="Avenir"/>
            </a:endParaRPr>
          </a:p>
          <a:p>
            <a:pPr marL="0" marR="0" lvl="0" indent="0" algn="l" rtl="0">
              <a:spcBef>
                <a:spcPts val="0"/>
              </a:spcBef>
              <a:spcAft>
                <a:spcPts val="0"/>
              </a:spcAft>
              <a:buNone/>
            </a:pPr>
            <a:endParaRPr sz="1533" dirty="0">
              <a:solidFill>
                <a:schemeClr val="dk1"/>
              </a:solidFill>
              <a:latin typeface="Calibri"/>
              <a:ea typeface="Calibri"/>
              <a:cs typeface="Calibri"/>
              <a:sym typeface="Calibri"/>
            </a:endParaRPr>
          </a:p>
        </p:txBody>
      </p:sp>
      <p:sp>
        <p:nvSpPr>
          <p:cNvPr id="443" name="Google Shape;443;p48"/>
          <p:cNvSpPr txBox="1"/>
          <p:nvPr/>
        </p:nvSpPr>
        <p:spPr>
          <a:xfrm>
            <a:off x="9779316" y="3068312"/>
            <a:ext cx="2079300" cy="948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133">
                <a:solidFill>
                  <a:srgbClr val="FFFFFF"/>
                </a:solidFill>
                <a:highlight>
                  <a:srgbClr val="00BEBE"/>
                </a:highlight>
                <a:latin typeface="Avenir"/>
                <a:ea typeface="Avenir"/>
                <a:cs typeface="Avenir"/>
                <a:sym typeface="Avenir"/>
              </a:rPr>
              <a:t> Traditional </a:t>
            </a:r>
            <a:endParaRPr>
              <a:solidFill>
                <a:srgbClr val="FFFFFF"/>
              </a:solidFill>
              <a:highlight>
                <a:srgbClr val="00BEBE"/>
              </a:highlight>
            </a:endParaRPr>
          </a:p>
        </p:txBody>
      </p:sp>
      <p:sp>
        <p:nvSpPr>
          <p:cNvPr id="444" name="Google Shape;444;p48"/>
          <p:cNvSpPr txBox="1">
            <a:spLocks noGrp="1"/>
          </p:cNvSpPr>
          <p:nvPr>
            <p:ph type="title"/>
          </p:nvPr>
        </p:nvSpPr>
        <p:spPr>
          <a:xfrm>
            <a:off x="838189" y="135786"/>
            <a:ext cx="10515600" cy="13257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62626"/>
              </a:buClr>
              <a:buSzPts val="3200"/>
              <a:buFont typeface="Avenir"/>
              <a:buNone/>
            </a:pPr>
            <a:r>
              <a:rPr lang="en-US" sz="3200" b="1">
                <a:solidFill>
                  <a:srgbClr val="262626"/>
                </a:solidFill>
                <a:latin typeface="Avenir"/>
                <a:ea typeface="Avenir"/>
                <a:cs typeface="Avenir"/>
                <a:sym typeface="Avenir"/>
              </a:rPr>
              <a:t>Marketing Tactics: </a:t>
            </a:r>
            <a:r>
              <a:rPr lang="en-US" sz="3200">
                <a:solidFill>
                  <a:srgbClr val="262626"/>
                </a:solidFill>
                <a:latin typeface="Avenir"/>
                <a:ea typeface="Avenir"/>
                <a:cs typeface="Avenir"/>
                <a:sym typeface="Avenir"/>
              </a:rPr>
              <a:t>In </a:t>
            </a:r>
            <a:r>
              <a:rPr lang="en-US" sz="3200">
                <a:solidFill>
                  <a:srgbClr val="00BEBE"/>
                </a:solidFill>
                <a:latin typeface="Avenir"/>
                <a:ea typeface="Avenir"/>
                <a:cs typeface="Avenir"/>
                <a:sym typeface="Avenir"/>
              </a:rPr>
              <a:t>&amp; </a:t>
            </a:r>
            <a:r>
              <a:rPr lang="en-US" sz="3200">
                <a:solidFill>
                  <a:srgbClr val="262626"/>
                </a:solidFill>
                <a:latin typeface="Avenir"/>
                <a:ea typeface="Avenir"/>
                <a:cs typeface="Avenir"/>
                <a:sym typeface="Avenir"/>
              </a:rPr>
              <a:t>Out</a:t>
            </a:r>
            <a:endParaRPr sz="3200"/>
          </a:p>
        </p:txBody>
      </p:sp>
      <p:pic>
        <p:nvPicPr>
          <p:cNvPr id="445" name="Google Shape;445;p48" descr="Screen Shot 2015-09-12 at 12.03.10 PM.png"/>
          <p:cNvPicPr preferRelativeResize="0"/>
          <p:nvPr/>
        </p:nvPicPr>
        <p:blipFill rotWithShape="1">
          <a:blip r:embed="rId3">
            <a:alphaModFix/>
          </a:blip>
          <a:srcRect/>
          <a:stretch/>
        </p:blipFill>
        <p:spPr>
          <a:xfrm>
            <a:off x="4318663" y="2149982"/>
            <a:ext cx="615739" cy="546735"/>
          </a:xfrm>
          <a:prstGeom prst="rect">
            <a:avLst/>
          </a:prstGeom>
          <a:noFill/>
          <a:ln>
            <a:noFill/>
          </a:ln>
        </p:spPr>
      </p:pic>
      <p:pic>
        <p:nvPicPr>
          <p:cNvPr id="446" name="Google Shape;446;p48" descr="Screen Shot 2015-09-12 at 12.03.10 PM.png"/>
          <p:cNvPicPr preferRelativeResize="0"/>
          <p:nvPr/>
        </p:nvPicPr>
        <p:blipFill rotWithShape="1">
          <a:blip r:embed="rId3">
            <a:alphaModFix/>
          </a:blip>
          <a:srcRect/>
          <a:stretch/>
        </p:blipFill>
        <p:spPr>
          <a:xfrm rot="10800000" flipH="1">
            <a:off x="8005920" y="2262400"/>
            <a:ext cx="644687" cy="533349"/>
          </a:xfrm>
          <a:prstGeom prst="rect">
            <a:avLst/>
          </a:prstGeom>
          <a:noFill/>
          <a:ln>
            <a:noFill/>
          </a:ln>
        </p:spPr>
      </p:pic>
      <p:sp>
        <p:nvSpPr>
          <p:cNvPr id="447" name="Google Shape;447;p48"/>
          <p:cNvSpPr/>
          <p:nvPr/>
        </p:nvSpPr>
        <p:spPr>
          <a:xfrm>
            <a:off x="2676288" y="358213"/>
            <a:ext cx="6839400" cy="880800"/>
          </a:xfrm>
          <a:prstGeom prst="rect">
            <a:avLst/>
          </a:prstGeom>
          <a:noFill/>
          <a:ln w="38100" cap="flat" cmpd="sng">
            <a:solidFill>
              <a:srgbClr val="00BEB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48" name="Google Shape;448;p48"/>
          <p:cNvPicPr preferRelativeResize="0"/>
          <p:nvPr/>
        </p:nvPicPr>
        <p:blipFill>
          <a:blip r:embed="rId4">
            <a:alphaModFix/>
          </a:blip>
          <a:stretch>
            <a:fillRect/>
          </a:stretch>
        </p:blipFill>
        <p:spPr>
          <a:xfrm>
            <a:off x="4318663" y="3787097"/>
            <a:ext cx="4009601" cy="2639975"/>
          </a:xfrm>
          <a:prstGeom prst="rect">
            <a:avLst/>
          </a:prstGeom>
          <a:noFill/>
          <a:ln>
            <a:noFill/>
          </a:ln>
        </p:spPr>
      </p:pic>
      <p:pic>
        <p:nvPicPr>
          <p:cNvPr id="3" name="Picture 2">
            <a:extLst>
              <a:ext uri="{FF2B5EF4-FFF2-40B4-BE49-F238E27FC236}">
                <a16:creationId xmlns:a16="http://schemas.microsoft.com/office/drawing/2014/main" id="{4CB82975-F669-DB45-A743-44D7F5991525}"/>
              </a:ext>
            </a:extLst>
          </p:cNvPr>
          <p:cNvPicPr>
            <a:picLocks noChangeAspect="1"/>
          </p:cNvPicPr>
          <p:nvPr/>
        </p:nvPicPr>
        <p:blipFill>
          <a:blip r:embed="rId5"/>
          <a:stretch>
            <a:fillRect/>
          </a:stretch>
        </p:blipFill>
        <p:spPr>
          <a:xfrm>
            <a:off x="0" y="0"/>
            <a:ext cx="12192000" cy="1688724"/>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pic>
        <p:nvPicPr>
          <p:cNvPr id="461" name="Google Shape;461;p50"/>
          <p:cNvPicPr preferRelativeResize="0"/>
          <p:nvPr/>
        </p:nvPicPr>
        <p:blipFill rotWithShape="1">
          <a:blip r:embed="rId3">
            <a:alphaModFix/>
          </a:blip>
          <a:srcRect b="18580"/>
          <a:stretch/>
        </p:blipFill>
        <p:spPr>
          <a:xfrm>
            <a:off x="3909923" y="2780223"/>
            <a:ext cx="4149750" cy="3378874"/>
          </a:xfrm>
          <a:prstGeom prst="rect">
            <a:avLst/>
          </a:prstGeom>
          <a:noFill/>
          <a:ln>
            <a:noFill/>
          </a:ln>
        </p:spPr>
      </p:pic>
      <p:sp>
        <p:nvSpPr>
          <p:cNvPr id="462" name="Google Shape;462;p50"/>
          <p:cNvSpPr txBox="1"/>
          <p:nvPr/>
        </p:nvSpPr>
        <p:spPr>
          <a:xfrm>
            <a:off x="686388" y="3158831"/>
            <a:ext cx="1989900" cy="948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133" dirty="0">
                <a:solidFill>
                  <a:srgbClr val="FFFFFF"/>
                </a:solidFill>
                <a:highlight>
                  <a:srgbClr val="00BEBE"/>
                </a:highlight>
                <a:latin typeface="Avenir"/>
                <a:ea typeface="Avenir"/>
                <a:cs typeface="Avenir"/>
                <a:sym typeface="Avenir"/>
              </a:rPr>
              <a:t> </a:t>
            </a:r>
            <a:r>
              <a:rPr lang="en-US" sz="2133" dirty="0" err="1">
                <a:solidFill>
                  <a:srgbClr val="FFFFFF"/>
                </a:solidFill>
                <a:highlight>
                  <a:srgbClr val="00BEBE"/>
                </a:highlight>
                <a:latin typeface="Avenir"/>
                <a:ea typeface="Avenir"/>
                <a:cs typeface="Avenir"/>
                <a:sym typeface="Avenir"/>
              </a:rPr>
              <a:t>Tra</a:t>
            </a:r>
            <a:r>
              <a:rPr lang="en-US" sz="2133" dirty="0">
                <a:solidFill>
                  <a:srgbClr val="FFFFFF"/>
                </a:solidFill>
                <a:highlight>
                  <a:srgbClr val="00BEBE"/>
                </a:highlight>
                <a:latin typeface="Avenir"/>
                <a:ea typeface="Avenir"/>
                <a:cs typeface="Avenir"/>
                <a:sym typeface="Avenir"/>
              </a:rPr>
              <a:t>-Digital       </a:t>
            </a:r>
            <a:endParaRPr dirty="0">
              <a:solidFill>
                <a:srgbClr val="FFFFFF"/>
              </a:solidFill>
              <a:highlight>
                <a:srgbClr val="00BEBE"/>
              </a:highlight>
            </a:endParaRPr>
          </a:p>
        </p:txBody>
      </p:sp>
      <p:sp>
        <p:nvSpPr>
          <p:cNvPr id="463" name="Google Shape;463;p50"/>
          <p:cNvSpPr txBox="1"/>
          <p:nvPr/>
        </p:nvSpPr>
        <p:spPr>
          <a:xfrm>
            <a:off x="2124288" y="2996227"/>
            <a:ext cx="7943400" cy="420600"/>
          </a:xfrm>
          <a:prstGeom prst="rect">
            <a:avLst/>
          </a:prstGeom>
          <a:noFill/>
          <a:ln>
            <a:noFill/>
          </a:ln>
        </p:spPr>
        <p:txBody>
          <a:bodyPr spcFirstLastPara="1" wrap="square" lIns="91425" tIns="45700" rIns="91425" bIns="45700" anchor="t" anchorCtr="0">
            <a:noAutofit/>
          </a:bodyPr>
          <a:lstStyle/>
          <a:p>
            <a:pPr marL="0" lvl="0" indent="0" algn="ctr" rtl="0">
              <a:lnSpc>
                <a:spcPct val="150000"/>
              </a:lnSpc>
              <a:spcBef>
                <a:spcPts val="0"/>
              </a:spcBef>
              <a:spcAft>
                <a:spcPts val="0"/>
              </a:spcAft>
              <a:buNone/>
            </a:pPr>
            <a:r>
              <a:rPr lang="en-US" sz="2000" b="1" dirty="0">
                <a:solidFill>
                  <a:srgbClr val="262626"/>
                </a:solidFill>
                <a:latin typeface="Avenir"/>
                <a:ea typeface="Avenir"/>
                <a:cs typeface="Avenir"/>
                <a:sym typeface="Avenir"/>
              </a:rPr>
              <a:t>Brand Blog or Podcast......................No Traffic Generator</a:t>
            </a:r>
            <a:endParaRPr sz="2000" dirty="0">
              <a:solidFill>
                <a:schemeClr val="dk1"/>
              </a:solidFill>
            </a:endParaRPr>
          </a:p>
          <a:p>
            <a:pPr marL="0" lvl="0" indent="0" algn="l" rtl="0">
              <a:lnSpc>
                <a:spcPct val="150000"/>
              </a:lnSpc>
              <a:spcBef>
                <a:spcPts val="0"/>
              </a:spcBef>
              <a:spcAft>
                <a:spcPts val="0"/>
              </a:spcAft>
              <a:buNone/>
            </a:pPr>
            <a:endParaRPr sz="2000" b="1" dirty="0">
              <a:solidFill>
                <a:srgbClr val="262626"/>
              </a:solidFill>
              <a:latin typeface="Avenir"/>
              <a:ea typeface="Avenir"/>
              <a:cs typeface="Avenir"/>
              <a:sym typeface="Avenir"/>
            </a:endParaRPr>
          </a:p>
          <a:p>
            <a:pPr marL="0" marR="0" lvl="0" indent="0" algn="l" rtl="0">
              <a:lnSpc>
                <a:spcPct val="150000"/>
              </a:lnSpc>
              <a:spcBef>
                <a:spcPts val="0"/>
              </a:spcBef>
              <a:spcAft>
                <a:spcPts val="0"/>
              </a:spcAft>
              <a:buNone/>
            </a:pPr>
            <a:endParaRPr sz="1533" b="1" dirty="0">
              <a:solidFill>
                <a:srgbClr val="262626"/>
              </a:solidFill>
              <a:latin typeface="Avenir"/>
              <a:ea typeface="Avenir"/>
              <a:cs typeface="Avenir"/>
              <a:sym typeface="Avenir"/>
            </a:endParaRPr>
          </a:p>
          <a:p>
            <a:pPr marL="0" marR="0" lvl="0" indent="0" algn="l" rtl="0">
              <a:spcBef>
                <a:spcPts val="0"/>
              </a:spcBef>
              <a:spcAft>
                <a:spcPts val="0"/>
              </a:spcAft>
              <a:buNone/>
            </a:pPr>
            <a:endParaRPr sz="1533" dirty="0">
              <a:solidFill>
                <a:schemeClr val="dk1"/>
              </a:solidFill>
              <a:latin typeface="Calibri"/>
              <a:ea typeface="Calibri"/>
              <a:cs typeface="Calibri"/>
              <a:sym typeface="Calibri"/>
            </a:endParaRPr>
          </a:p>
        </p:txBody>
      </p:sp>
      <p:sp>
        <p:nvSpPr>
          <p:cNvPr id="464" name="Google Shape;464;p50"/>
          <p:cNvSpPr txBox="1"/>
          <p:nvPr/>
        </p:nvSpPr>
        <p:spPr>
          <a:xfrm>
            <a:off x="9426288" y="3158831"/>
            <a:ext cx="2079300" cy="948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133" dirty="0">
                <a:solidFill>
                  <a:srgbClr val="FFFFFF"/>
                </a:solidFill>
                <a:highlight>
                  <a:srgbClr val="00BEBE"/>
                </a:highlight>
                <a:latin typeface="Avenir"/>
                <a:ea typeface="Avenir"/>
                <a:cs typeface="Avenir"/>
                <a:sym typeface="Avenir"/>
              </a:rPr>
              <a:t> Traditional </a:t>
            </a:r>
            <a:endParaRPr dirty="0">
              <a:solidFill>
                <a:srgbClr val="FFFFFF"/>
              </a:solidFill>
              <a:highlight>
                <a:srgbClr val="00BEBE"/>
              </a:highlight>
            </a:endParaRPr>
          </a:p>
        </p:txBody>
      </p:sp>
      <p:sp>
        <p:nvSpPr>
          <p:cNvPr id="465" name="Google Shape;465;p50"/>
          <p:cNvSpPr txBox="1">
            <a:spLocks noGrp="1"/>
          </p:cNvSpPr>
          <p:nvPr>
            <p:ph type="title"/>
          </p:nvPr>
        </p:nvSpPr>
        <p:spPr>
          <a:xfrm>
            <a:off x="838189" y="135786"/>
            <a:ext cx="10515600" cy="13257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62626"/>
              </a:buClr>
              <a:buSzPts val="3200"/>
              <a:buFont typeface="Avenir"/>
              <a:buNone/>
            </a:pPr>
            <a:r>
              <a:rPr lang="en-US" sz="3200" b="1">
                <a:solidFill>
                  <a:srgbClr val="262626"/>
                </a:solidFill>
                <a:latin typeface="Avenir"/>
                <a:ea typeface="Avenir"/>
                <a:cs typeface="Avenir"/>
                <a:sym typeface="Avenir"/>
              </a:rPr>
              <a:t>Marketing Tactics: </a:t>
            </a:r>
            <a:r>
              <a:rPr lang="en-US" sz="3200">
                <a:solidFill>
                  <a:srgbClr val="262626"/>
                </a:solidFill>
                <a:latin typeface="Avenir"/>
                <a:ea typeface="Avenir"/>
                <a:cs typeface="Avenir"/>
                <a:sym typeface="Avenir"/>
              </a:rPr>
              <a:t>In </a:t>
            </a:r>
            <a:r>
              <a:rPr lang="en-US" sz="3200">
                <a:solidFill>
                  <a:srgbClr val="00BEBE"/>
                </a:solidFill>
                <a:latin typeface="Avenir"/>
                <a:ea typeface="Avenir"/>
                <a:cs typeface="Avenir"/>
                <a:sym typeface="Avenir"/>
              </a:rPr>
              <a:t>&amp; </a:t>
            </a:r>
            <a:r>
              <a:rPr lang="en-US" sz="3200">
                <a:solidFill>
                  <a:srgbClr val="262626"/>
                </a:solidFill>
                <a:latin typeface="Avenir"/>
                <a:ea typeface="Avenir"/>
                <a:cs typeface="Avenir"/>
                <a:sym typeface="Avenir"/>
              </a:rPr>
              <a:t>Out</a:t>
            </a:r>
            <a:endParaRPr sz="3200"/>
          </a:p>
        </p:txBody>
      </p:sp>
      <p:pic>
        <p:nvPicPr>
          <p:cNvPr id="466" name="Google Shape;466;p50" descr="Screen Shot 2015-09-12 at 12.03.10 PM.png"/>
          <p:cNvPicPr preferRelativeResize="0"/>
          <p:nvPr/>
        </p:nvPicPr>
        <p:blipFill rotWithShape="1">
          <a:blip r:embed="rId4">
            <a:alphaModFix/>
          </a:blip>
          <a:srcRect/>
          <a:stretch/>
        </p:blipFill>
        <p:spPr>
          <a:xfrm>
            <a:off x="4222575" y="2233488"/>
            <a:ext cx="615739" cy="546735"/>
          </a:xfrm>
          <a:prstGeom prst="rect">
            <a:avLst/>
          </a:prstGeom>
          <a:noFill/>
          <a:ln>
            <a:noFill/>
          </a:ln>
        </p:spPr>
      </p:pic>
      <p:pic>
        <p:nvPicPr>
          <p:cNvPr id="467" name="Google Shape;467;p50" descr="Screen Shot 2015-09-12 at 12.03.10 PM.png"/>
          <p:cNvPicPr preferRelativeResize="0"/>
          <p:nvPr/>
        </p:nvPicPr>
        <p:blipFill rotWithShape="1">
          <a:blip r:embed="rId4">
            <a:alphaModFix/>
          </a:blip>
          <a:srcRect/>
          <a:stretch/>
        </p:blipFill>
        <p:spPr>
          <a:xfrm rot="10800000" flipH="1">
            <a:off x="7324749" y="2240187"/>
            <a:ext cx="644687" cy="533349"/>
          </a:xfrm>
          <a:prstGeom prst="rect">
            <a:avLst/>
          </a:prstGeom>
          <a:noFill/>
          <a:ln>
            <a:noFill/>
          </a:ln>
        </p:spPr>
      </p:pic>
      <p:sp>
        <p:nvSpPr>
          <p:cNvPr id="468" name="Google Shape;468;p50"/>
          <p:cNvSpPr/>
          <p:nvPr/>
        </p:nvSpPr>
        <p:spPr>
          <a:xfrm>
            <a:off x="2676288" y="358213"/>
            <a:ext cx="6839400" cy="880800"/>
          </a:xfrm>
          <a:prstGeom prst="rect">
            <a:avLst/>
          </a:prstGeom>
          <a:noFill/>
          <a:ln w="38100" cap="flat" cmpd="sng">
            <a:solidFill>
              <a:srgbClr val="00BEB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2">
            <a:extLst>
              <a:ext uri="{FF2B5EF4-FFF2-40B4-BE49-F238E27FC236}">
                <a16:creationId xmlns:a16="http://schemas.microsoft.com/office/drawing/2014/main" id="{4D45ACA0-ADFB-8348-892B-8F6CB207BE79}"/>
              </a:ext>
            </a:extLst>
          </p:cNvPr>
          <p:cNvPicPr>
            <a:picLocks noChangeAspect="1"/>
          </p:cNvPicPr>
          <p:nvPr/>
        </p:nvPicPr>
        <p:blipFill>
          <a:blip r:embed="rId5"/>
          <a:stretch>
            <a:fillRect/>
          </a:stretch>
        </p:blipFill>
        <p:spPr>
          <a:xfrm>
            <a:off x="0" y="-45749"/>
            <a:ext cx="12192000" cy="1688724"/>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pic>
        <p:nvPicPr>
          <p:cNvPr id="128" name="Google Shape;128;p16" descr="o-THE-REAL-ME-GENERATION-facebook.jpg"/>
          <p:cNvPicPr preferRelativeResize="0"/>
          <p:nvPr/>
        </p:nvPicPr>
        <p:blipFill rotWithShape="1">
          <a:blip r:embed="rId3">
            <a:alphaModFix/>
          </a:blip>
          <a:srcRect/>
          <a:stretch/>
        </p:blipFill>
        <p:spPr>
          <a:xfrm>
            <a:off x="1272225" y="1730075"/>
            <a:ext cx="2113117" cy="2806499"/>
          </a:xfrm>
          <a:prstGeom prst="rect">
            <a:avLst/>
          </a:prstGeom>
          <a:noFill/>
          <a:ln w="9525" cap="flat" cmpd="sng">
            <a:solidFill>
              <a:srgbClr val="26C7D1"/>
            </a:solidFill>
            <a:prstDash val="solid"/>
            <a:round/>
            <a:headEnd type="none" w="sm" len="sm"/>
            <a:tailEnd type="none" w="sm" len="sm"/>
          </a:ln>
        </p:spPr>
      </p:pic>
      <p:sp>
        <p:nvSpPr>
          <p:cNvPr id="129" name="Google Shape;129;p16"/>
          <p:cNvSpPr txBox="1"/>
          <p:nvPr/>
        </p:nvSpPr>
        <p:spPr>
          <a:xfrm>
            <a:off x="1023800" y="4817925"/>
            <a:ext cx="2679900" cy="496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Font typeface="Arial"/>
              <a:buNone/>
            </a:pPr>
            <a:r>
              <a:rPr lang="en-US" sz="2100" b="1">
                <a:solidFill>
                  <a:schemeClr val="dk1"/>
                </a:solidFill>
                <a:latin typeface="Century Gothic"/>
                <a:ea typeface="Century Gothic"/>
                <a:cs typeface="Century Gothic"/>
                <a:sym typeface="Century Gothic"/>
              </a:rPr>
              <a:t>$200 Billion </a:t>
            </a:r>
            <a:r>
              <a:rPr lang="en-US" sz="2100">
                <a:solidFill>
                  <a:schemeClr val="dk1"/>
                </a:solidFill>
                <a:latin typeface="Century Gothic"/>
                <a:ea typeface="Century Gothic"/>
                <a:cs typeface="Century Gothic"/>
                <a:sym typeface="Century Gothic"/>
              </a:rPr>
              <a:t>Annual Spending Power</a:t>
            </a:r>
            <a:endParaRPr/>
          </a:p>
        </p:txBody>
      </p:sp>
      <p:pic>
        <p:nvPicPr>
          <p:cNvPr id="130" name="Google Shape;130;p16" descr="chelsea new.png"/>
          <p:cNvPicPr preferRelativeResize="0"/>
          <p:nvPr/>
        </p:nvPicPr>
        <p:blipFill rotWithShape="1">
          <a:blip r:embed="rId4">
            <a:alphaModFix/>
          </a:blip>
          <a:srcRect/>
          <a:stretch/>
        </p:blipFill>
        <p:spPr>
          <a:xfrm>
            <a:off x="4126550" y="1826800"/>
            <a:ext cx="3415355" cy="2806500"/>
          </a:xfrm>
          <a:prstGeom prst="rect">
            <a:avLst/>
          </a:prstGeom>
          <a:noFill/>
          <a:ln w="19050" cap="sq" cmpd="sng">
            <a:solidFill>
              <a:srgbClr val="26C7D1"/>
            </a:solidFill>
            <a:prstDash val="solid"/>
            <a:miter lim="800000"/>
            <a:headEnd type="none" w="sm" len="sm"/>
            <a:tailEnd type="none" w="sm" len="sm"/>
          </a:ln>
          <a:effectLst>
            <a:outerShdw blurRad="50800" dist="38100" dir="2700000" algn="tl" rotWithShape="0">
              <a:srgbClr val="000000">
                <a:alpha val="42750"/>
              </a:srgbClr>
            </a:outerShdw>
          </a:effectLst>
        </p:spPr>
      </p:pic>
      <p:sp>
        <p:nvSpPr>
          <p:cNvPr id="131" name="Google Shape;131;p16"/>
          <p:cNvSpPr txBox="1"/>
          <p:nvPr/>
        </p:nvSpPr>
        <p:spPr>
          <a:xfrm>
            <a:off x="4900750" y="1860500"/>
            <a:ext cx="1949700" cy="64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a:solidFill>
                  <a:schemeClr val="dk1"/>
                </a:solidFill>
                <a:latin typeface="Century Gothic"/>
                <a:ea typeface="Century Gothic"/>
                <a:cs typeface="Century Gothic"/>
                <a:sym typeface="Century Gothic"/>
              </a:rPr>
              <a:t>Be The </a:t>
            </a:r>
            <a:r>
              <a:rPr lang="en-US" sz="2000" b="1">
                <a:solidFill>
                  <a:schemeClr val="dk1"/>
                </a:solidFill>
                <a:latin typeface="Century Gothic"/>
                <a:ea typeface="Century Gothic"/>
                <a:cs typeface="Century Gothic"/>
                <a:sym typeface="Century Gothic"/>
              </a:rPr>
              <a:t>Bridge</a:t>
            </a:r>
            <a:endParaRPr/>
          </a:p>
        </p:txBody>
      </p:sp>
      <p:sp>
        <p:nvSpPr>
          <p:cNvPr id="132" name="Google Shape;132;p16"/>
          <p:cNvSpPr txBox="1"/>
          <p:nvPr/>
        </p:nvSpPr>
        <p:spPr>
          <a:xfrm>
            <a:off x="4558150" y="4182625"/>
            <a:ext cx="2634900" cy="203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Font typeface="Arial"/>
              <a:buNone/>
            </a:pPr>
            <a:r>
              <a:rPr lang="en-US" sz="2000">
                <a:solidFill>
                  <a:schemeClr val="dk1"/>
                </a:solidFill>
                <a:latin typeface="Century Gothic"/>
                <a:ea typeface="Century Gothic"/>
                <a:cs typeface="Century Gothic"/>
                <a:sym typeface="Century Gothic"/>
              </a:rPr>
              <a:t>You Want To See</a:t>
            </a:r>
            <a:endParaRPr/>
          </a:p>
        </p:txBody>
      </p:sp>
      <p:pic>
        <p:nvPicPr>
          <p:cNvPr id="133" name="Google Shape;133;p16"/>
          <p:cNvPicPr preferRelativeResize="0"/>
          <p:nvPr/>
        </p:nvPicPr>
        <p:blipFill rotWithShape="1">
          <a:blip r:embed="rId5">
            <a:alphaModFix/>
          </a:blip>
          <a:srcRect/>
          <a:stretch/>
        </p:blipFill>
        <p:spPr>
          <a:xfrm>
            <a:off x="8094675" y="1860500"/>
            <a:ext cx="3468301" cy="2739099"/>
          </a:xfrm>
          <a:prstGeom prst="rect">
            <a:avLst/>
          </a:prstGeom>
          <a:noFill/>
          <a:ln w="19050" cap="sq" cmpd="sng">
            <a:solidFill>
              <a:srgbClr val="000000"/>
            </a:solidFill>
            <a:prstDash val="solid"/>
            <a:miter lim="800000"/>
            <a:headEnd type="none" w="sm" len="sm"/>
            <a:tailEnd type="none" w="sm" len="sm"/>
          </a:ln>
          <a:effectLst>
            <a:outerShdw blurRad="50800" dist="38100" dir="2700000" algn="tl" rotWithShape="0">
              <a:srgbClr val="000000">
                <a:alpha val="42750"/>
              </a:srgbClr>
            </a:outerShdw>
          </a:effectLst>
        </p:spPr>
      </p:pic>
      <p:pic>
        <p:nvPicPr>
          <p:cNvPr id="134" name="Google Shape;134;p16"/>
          <p:cNvPicPr preferRelativeResize="0"/>
          <p:nvPr/>
        </p:nvPicPr>
        <p:blipFill>
          <a:blip r:embed="rId6">
            <a:alphaModFix/>
          </a:blip>
          <a:stretch>
            <a:fillRect/>
          </a:stretch>
        </p:blipFill>
        <p:spPr>
          <a:xfrm>
            <a:off x="9169751" y="353150"/>
            <a:ext cx="1430876" cy="147365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49"/>
          <p:cNvSpPr txBox="1">
            <a:spLocks noGrp="1"/>
          </p:cNvSpPr>
          <p:nvPr>
            <p:ph type="title"/>
          </p:nvPr>
        </p:nvSpPr>
        <p:spPr>
          <a:xfrm>
            <a:off x="320900" y="2813275"/>
            <a:ext cx="3940500" cy="10431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3600">
                <a:latin typeface="Avenir"/>
                <a:ea typeface="Avenir"/>
                <a:cs typeface="Avenir"/>
                <a:sym typeface="Avenir"/>
              </a:rPr>
              <a:t>Content Fuels the </a:t>
            </a:r>
            <a:endParaRPr sz="3600">
              <a:latin typeface="Avenir"/>
              <a:ea typeface="Avenir"/>
              <a:cs typeface="Avenir"/>
              <a:sym typeface="Avenir"/>
            </a:endParaRPr>
          </a:p>
          <a:p>
            <a:pPr marL="0" lvl="0" indent="0" algn="ctr" rtl="0">
              <a:spcBef>
                <a:spcPts val="0"/>
              </a:spcBef>
              <a:spcAft>
                <a:spcPts val="0"/>
              </a:spcAft>
              <a:buNone/>
            </a:pPr>
            <a:r>
              <a:rPr lang="en-US" sz="3600">
                <a:latin typeface="Avenir"/>
                <a:ea typeface="Avenir"/>
                <a:cs typeface="Avenir"/>
                <a:sym typeface="Avenir"/>
              </a:rPr>
              <a:t>Consumer Journey </a:t>
            </a:r>
            <a:endParaRPr sz="3600">
              <a:latin typeface="Avenir"/>
              <a:ea typeface="Avenir"/>
              <a:cs typeface="Avenir"/>
              <a:sym typeface="Avenir"/>
            </a:endParaRPr>
          </a:p>
        </p:txBody>
      </p:sp>
      <p:pic>
        <p:nvPicPr>
          <p:cNvPr id="455" name="Google Shape;455;p49"/>
          <p:cNvPicPr preferRelativeResize="0"/>
          <p:nvPr/>
        </p:nvPicPr>
        <p:blipFill rotWithShape="1">
          <a:blip r:embed="rId3">
            <a:alphaModFix/>
          </a:blip>
          <a:srcRect/>
          <a:stretch/>
        </p:blipFill>
        <p:spPr>
          <a:xfrm>
            <a:off x="4140925" y="586124"/>
            <a:ext cx="7864625" cy="5898449"/>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10" name="Freeform 3">
            <a:extLst>
              <a:ext uri="{FF2B5EF4-FFF2-40B4-BE49-F238E27FC236}">
                <a16:creationId xmlns:a16="http://schemas.microsoft.com/office/drawing/2014/main" id="{CFE2F9D3-D385-4B41-BC39-AAD34DB253E9}"/>
              </a:ext>
            </a:extLst>
          </p:cNvPr>
          <p:cNvSpPr/>
          <p:nvPr/>
        </p:nvSpPr>
        <p:spPr>
          <a:xfrm>
            <a:off x="0" y="1"/>
            <a:ext cx="12192000" cy="1653701"/>
          </a:xfrm>
          <a:custGeom>
            <a:avLst/>
            <a:gdLst>
              <a:gd name="connsiteX0" fmla="*/ 0 w 3268116"/>
              <a:gd name="connsiteY0" fmla="*/ 0 h 5144785"/>
              <a:gd name="connsiteX1" fmla="*/ 3268116 w 3268116"/>
              <a:gd name="connsiteY1" fmla="*/ 0 h 5144785"/>
              <a:gd name="connsiteX2" fmla="*/ 3268116 w 3268116"/>
              <a:gd name="connsiteY2" fmla="*/ 5144785 h 5144785"/>
              <a:gd name="connsiteX3" fmla="*/ 0 w 3268116"/>
              <a:gd name="connsiteY3" fmla="*/ 5144785 h 5144785"/>
              <a:gd name="connsiteX4" fmla="*/ 0 w 3268116"/>
              <a:gd name="connsiteY4" fmla="*/ 0 h 5144785"/>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268116" h="5144785">
                <a:moveTo>
                  <a:pt x="0" y="0"/>
                </a:moveTo>
                <a:lnTo>
                  <a:pt x="3268116" y="0"/>
                </a:lnTo>
                <a:lnTo>
                  <a:pt x="3268116" y="5144785"/>
                </a:lnTo>
                <a:lnTo>
                  <a:pt x="0" y="5144785"/>
                </a:lnTo>
                <a:lnTo>
                  <a:pt x="0" y="0"/>
                </a:lnTo>
              </a:path>
            </a:pathLst>
          </a:custGeom>
          <a:solidFill>
            <a:srgbClr val="00000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74" name="Google Shape;474;p51"/>
          <p:cNvSpPr txBox="1">
            <a:spLocks noGrp="1"/>
          </p:cNvSpPr>
          <p:nvPr>
            <p:ph type="title"/>
          </p:nvPr>
        </p:nvSpPr>
        <p:spPr>
          <a:xfrm>
            <a:off x="838200" y="254850"/>
            <a:ext cx="10515600" cy="1325700"/>
          </a:xfrm>
          <a:prstGeom prst="rect">
            <a:avLst/>
          </a:prstGeom>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lvl="0" indent="0" algn="ctr" rtl="0">
              <a:spcBef>
                <a:spcPts val="0"/>
              </a:spcBef>
              <a:spcAft>
                <a:spcPts val="0"/>
              </a:spcAft>
              <a:buNone/>
            </a:pPr>
            <a:r>
              <a:rPr lang="en-US" sz="3800" dirty="0">
                <a:solidFill>
                  <a:schemeClr val="bg1"/>
                </a:solidFill>
                <a:latin typeface="Avenir"/>
                <a:ea typeface="Avenir"/>
                <a:cs typeface="Avenir"/>
                <a:sym typeface="Avenir"/>
              </a:rPr>
              <a:t>Blogs, Vlogs, &amp; Social Media - OH MY</a:t>
            </a:r>
            <a:r>
              <a:rPr lang="en-US" sz="3800" dirty="0">
                <a:latin typeface="Avenir"/>
                <a:ea typeface="Avenir"/>
                <a:cs typeface="Avenir"/>
                <a:sym typeface="Avenir"/>
              </a:rPr>
              <a:t>!</a:t>
            </a:r>
            <a:endParaRPr sz="3800" dirty="0">
              <a:latin typeface="Avenir"/>
              <a:ea typeface="Avenir"/>
              <a:cs typeface="Avenir"/>
              <a:sym typeface="Avenir"/>
            </a:endParaRPr>
          </a:p>
        </p:txBody>
      </p:sp>
      <p:sp>
        <p:nvSpPr>
          <p:cNvPr id="475" name="Google Shape;475;p51"/>
          <p:cNvSpPr txBox="1">
            <a:spLocks noGrp="1"/>
          </p:cNvSpPr>
          <p:nvPr>
            <p:ph type="body" idx="1"/>
          </p:nvPr>
        </p:nvSpPr>
        <p:spPr>
          <a:xfrm>
            <a:off x="509350" y="1962750"/>
            <a:ext cx="7295100" cy="606000"/>
          </a:xfrm>
          <a:prstGeom prst="rect">
            <a:avLst/>
          </a:prstGeom>
        </p:spPr>
        <p:txBody>
          <a:bodyPr spcFirstLastPara="1" wrap="square" lIns="91425" tIns="45700" rIns="91425" bIns="45700" anchor="t" anchorCtr="0">
            <a:noAutofit/>
          </a:bodyPr>
          <a:lstStyle/>
          <a:p>
            <a:pPr marL="457200" lvl="0" indent="-368300" algn="l" rtl="0">
              <a:spcBef>
                <a:spcPts val="1000"/>
              </a:spcBef>
              <a:spcAft>
                <a:spcPts val="0"/>
              </a:spcAft>
              <a:buSzPts val="2200"/>
              <a:buFont typeface="Avenir"/>
              <a:buChar char="•"/>
            </a:pPr>
            <a:r>
              <a:rPr lang="en-US" sz="2200">
                <a:latin typeface="Avenir"/>
                <a:ea typeface="Avenir"/>
                <a:cs typeface="Avenir"/>
                <a:sym typeface="Avenir"/>
              </a:rPr>
              <a:t>Nearly 60% of Millennials have turned to a blog or social media post to validate purchase.</a:t>
            </a:r>
            <a:endParaRPr sz="2200" b="1">
              <a:solidFill>
                <a:srgbClr val="000000"/>
              </a:solidFill>
              <a:latin typeface="Avenir"/>
              <a:ea typeface="Avenir"/>
              <a:cs typeface="Avenir"/>
              <a:sym typeface="Avenir"/>
            </a:endParaRPr>
          </a:p>
          <a:p>
            <a:pPr marL="0" lvl="0" indent="0" algn="l" rtl="0">
              <a:lnSpc>
                <a:spcPct val="125000"/>
              </a:lnSpc>
              <a:spcBef>
                <a:spcPts val="1400"/>
              </a:spcBef>
              <a:spcAft>
                <a:spcPts val="0"/>
              </a:spcAft>
              <a:buClr>
                <a:schemeClr val="dk1"/>
              </a:buClr>
              <a:buSzPts val="1100"/>
              <a:buFont typeface="Arial"/>
              <a:buNone/>
            </a:pPr>
            <a:endParaRPr sz="2200">
              <a:solidFill>
                <a:srgbClr val="000000"/>
              </a:solidFill>
              <a:uFill>
                <a:noFill/>
              </a:uFill>
              <a:latin typeface="Avenir"/>
              <a:ea typeface="Avenir"/>
              <a:cs typeface="Avenir"/>
              <a:sym typeface="Avenir"/>
              <a:hlinkClick r:id="rId3"/>
            </a:endParaRPr>
          </a:p>
          <a:p>
            <a:pPr marL="0" lvl="0" indent="0" algn="l" rtl="0">
              <a:spcBef>
                <a:spcPts val="1000"/>
              </a:spcBef>
              <a:spcAft>
                <a:spcPts val="0"/>
              </a:spcAft>
              <a:buNone/>
            </a:pPr>
            <a:endParaRPr sz="2200">
              <a:solidFill>
                <a:srgbClr val="000000"/>
              </a:solidFill>
              <a:latin typeface="Avenir"/>
              <a:ea typeface="Avenir"/>
              <a:cs typeface="Avenir"/>
              <a:sym typeface="Avenir"/>
            </a:endParaRPr>
          </a:p>
        </p:txBody>
      </p:sp>
      <p:sp>
        <p:nvSpPr>
          <p:cNvPr id="476" name="Google Shape;476;p51"/>
          <p:cNvSpPr txBox="1"/>
          <p:nvPr/>
        </p:nvSpPr>
        <p:spPr>
          <a:xfrm>
            <a:off x="591625" y="948425"/>
            <a:ext cx="5775300" cy="67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Avenir"/>
              <a:ea typeface="Avenir"/>
              <a:cs typeface="Avenir"/>
              <a:sym typeface="Avenir"/>
            </a:endParaRPr>
          </a:p>
        </p:txBody>
      </p:sp>
      <p:sp>
        <p:nvSpPr>
          <p:cNvPr id="477" name="Google Shape;477;p51"/>
          <p:cNvSpPr txBox="1">
            <a:spLocks noGrp="1"/>
          </p:cNvSpPr>
          <p:nvPr>
            <p:ph type="body" idx="1"/>
          </p:nvPr>
        </p:nvSpPr>
        <p:spPr>
          <a:xfrm>
            <a:off x="509350" y="3369350"/>
            <a:ext cx="7295100" cy="606000"/>
          </a:xfrm>
          <a:prstGeom prst="rect">
            <a:avLst/>
          </a:prstGeom>
        </p:spPr>
        <p:txBody>
          <a:bodyPr spcFirstLastPara="1" wrap="square" lIns="91425" tIns="45700" rIns="91425" bIns="45700" anchor="t" anchorCtr="0">
            <a:noAutofit/>
          </a:bodyPr>
          <a:lstStyle/>
          <a:p>
            <a:pPr marL="457200" lvl="0" indent="-368300" algn="l" rtl="0">
              <a:spcBef>
                <a:spcPts val="1000"/>
              </a:spcBef>
              <a:spcAft>
                <a:spcPts val="0"/>
              </a:spcAft>
              <a:buSzPts val="2200"/>
              <a:buFont typeface="Avenir"/>
              <a:buChar char="•"/>
            </a:pPr>
            <a:r>
              <a:rPr lang="en-US" sz="2200" dirty="0">
                <a:latin typeface="Avenir"/>
                <a:ea typeface="Avenir"/>
                <a:cs typeface="Avenir"/>
                <a:sym typeface="Avenir"/>
              </a:rPr>
              <a:t> 47% of buyers viewed 3-5 pieces of content before engaging with a sales rep. </a:t>
            </a:r>
            <a:endParaRPr sz="2200" dirty="0">
              <a:latin typeface="Avenir"/>
              <a:ea typeface="Avenir"/>
              <a:cs typeface="Avenir"/>
              <a:sym typeface="Avenir"/>
            </a:endParaRPr>
          </a:p>
          <a:p>
            <a:pPr marL="457200" lvl="0" indent="0" algn="l" rtl="0">
              <a:lnSpc>
                <a:spcPct val="125000"/>
              </a:lnSpc>
              <a:spcBef>
                <a:spcPts val="1400"/>
              </a:spcBef>
              <a:spcAft>
                <a:spcPts val="0"/>
              </a:spcAft>
              <a:buClr>
                <a:srgbClr val="000000"/>
              </a:buClr>
              <a:buSzPts val="1100"/>
              <a:buFont typeface="Arial"/>
              <a:buNone/>
            </a:pPr>
            <a:endParaRPr sz="2200" dirty="0">
              <a:latin typeface="Avenir"/>
              <a:ea typeface="Avenir"/>
              <a:cs typeface="Avenir"/>
              <a:sym typeface="Avenir"/>
            </a:endParaRPr>
          </a:p>
          <a:p>
            <a:pPr marL="0" lvl="0" indent="0" algn="l" rtl="0">
              <a:spcBef>
                <a:spcPts val="1000"/>
              </a:spcBef>
              <a:spcAft>
                <a:spcPts val="0"/>
              </a:spcAft>
              <a:buNone/>
            </a:pPr>
            <a:endParaRPr sz="2200" dirty="0">
              <a:latin typeface="Avenir"/>
              <a:ea typeface="Avenir"/>
              <a:cs typeface="Avenir"/>
              <a:sym typeface="Avenir"/>
            </a:endParaRPr>
          </a:p>
          <a:p>
            <a:pPr marL="0" lvl="0" indent="0" algn="l" rtl="0">
              <a:lnSpc>
                <a:spcPct val="125000"/>
              </a:lnSpc>
              <a:spcBef>
                <a:spcPts val="1400"/>
              </a:spcBef>
              <a:spcAft>
                <a:spcPts val="0"/>
              </a:spcAft>
              <a:buClr>
                <a:schemeClr val="dk1"/>
              </a:buClr>
              <a:buSzPts val="1100"/>
              <a:buFont typeface="Arial"/>
              <a:buNone/>
            </a:pPr>
            <a:endParaRPr sz="2200" dirty="0">
              <a:solidFill>
                <a:srgbClr val="000000"/>
              </a:solidFill>
              <a:uFill>
                <a:noFill/>
              </a:uFill>
              <a:latin typeface="Avenir"/>
              <a:ea typeface="Avenir"/>
              <a:cs typeface="Avenir"/>
              <a:sym typeface="Avenir"/>
              <a:hlinkClick r:id="rId3"/>
            </a:endParaRPr>
          </a:p>
          <a:p>
            <a:pPr marL="0" lvl="0" indent="0" algn="l" rtl="0">
              <a:spcBef>
                <a:spcPts val="1000"/>
              </a:spcBef>
              <a:spcAft>
                <a:spcPts val="0"/>
              </a:spcAft>
              <a:buNone/>
            </a:pPr>
            <a:endParaRPr sz="2200" dirty="0">
              <a:solidFill>
                <a:srgbClr val="000000"/>
              </a:solidFill>
              <a:latin typeface="Avenir"/>
              <a:ea typeface="Avenir"/>
              <a:cs typeface="Avenir"/>
              <a:sym typeface="Avenir"/>
            </a:endParaRPr>
          </a:p>
        </p:txBody>
      </p:sp>
      <p:sp>
        <p:nvSpPr>
          <p:cNvPr id="478" name="Google Shape;478;p51"/>
          <p:cNvSpPr txBox="1">
            <a:spLocks noGrp="1"/>
          </p:cNvSpPr>
          <p:nvPr>
            <p:ph type="body" idx="1"/>
          </p:nvPr>
        </p:nvSpPr>
        <p:spPr>
          <a:xfrm>
            <a:off x="591625" y="4775950"/>
            <a:ext cx="7295100" cy="606000"/>
          </a:xfrm>
          <a:prstGeom prst="rect">
            <a:avLst/>
          </a:prstGeom>
        </p:spPr>
        <p:txBody>
          <a:bodyPr spcFirstLastPara="1" wrap="square" lIns="91425" tIns="45700" rIns="91425" bIns="45700" anchor="t" anchorCtr="0">
            <a:noAutofit/>
          </a:bodyPr>
          <a:lstStyle/>
          <a:p>
            <a:pPr marL="457200" lvl="0" indent="-368300" algn="l" rtl="0">
              <a:spcBef>
                <a:spcPts val="1000"/>
              </a:spcBef>
              <a:spcAft>
                <a:spcPts val="0"/>
              </a:spcAft>
              <a:buSzPts val="2200"/>
              <a:buFont typeface="Avenir"/>
              <a:buChar char="•"/>
            </a:pPr>
            <a:r>
              <a:rPr lang="en-US" sz="2200" dirty="0">
                <a:latin typeface="Avenir"/>
                <a:ea typeface="Avenir"/>
                <a:cs typeface="Avenir"/>
                <a:sym typeface="Avenir"/>
              </a:rPr>
              <a:t> 53% of marketers say blogging is their top content marketing priority. </a:t>
            </a:r>
            <a:endParaRPr sz="2200" dirty="0">
              <a:latin typeface="Avenir"/>
              <a:ea typeface="Avenir"/>
              <a:cs typeface="Avenir"/>
              <a:sym typeface="Avenir"/>
            </a:endParaRPr>
          </a:p>
          <a:p>
            <a:pPr marL="457200" lvl="0" indent="0" algn="l" rtl="0">
              <a:spcBef>
                <a:spcPts val="1000"/>
              </a:spcBef>
              <a:spcAft>
                <a:spcPts val="0"/>
              </a:spcAft>
              <a:buNone/>
            </a:pPr>
            <a:endParaRPr sz="2200" dirty="0">
              <a:latin typeface="Avenir"/>
              <a:ea typeface="Avenir"/>
              <a:cs typeface="Avenir"/>
              <a:sym typeface="Avenir"/>
            </a:endParaRPr>
          </a:p>
          <a:p>
            <a:pPr marL="457200" lvl="0" indent="0" algn="l" rtl="0">
              <a:spcBef>
                <a:spcPts val="1000"/>
              </a:spcBef>
              <a:spcAft>
                <a:spcPts val="0"/>
              </a:spcAft>
              <a:buNone/>
            </a:pPr>
            <a:r>
              <a:rPr lang="en-US" sz="2200" dirty="0">
                <a:latin typeface="Avenir"/>
                <a:ea typeface="Avenir"/>
                <a:cs typeface="Avenir"/>
                <a:sym typeface="Avenir"/>
              </a:rPr>
              <a:t> </a:t>
            </a:r>
            <a:endParaRPr sz="2200" dirty="0">
              <a:latin typeface="Avenir"/>
              <a:ea typeface="Avenir"/>
              <a:cs typeface="Avenir"/>
              <a:sym typeface="Avenir"/>
            </a:endParaRPr>
          </a:p>
          <a:p>
            <a:pPr marL="457200" lvl="0" indent="0" algn="l" rtl="0">
              <a:lnSpc>
                <a:spcPct val="125000"/>
              </a:lnSpc>
              <a:spcBef>
                <a:spcPts val="1400"/>
              </a:spcBef>
              <a:spcAft>
                <a:spcPts val="0"/>
              </a:spcAft>
              <a:buFont typeface="Arial"/>
              <a:buNone/>
            </a:pPr>
            <a:endParaRPr sz="2200" dirty="0">
              <a:latin typeface="Avenir"/>
              <a:ea typeface="Avenir"/>
              <a:cs typeface="Avenir"/>
              <a:sym typeface="Avenir"/>
            </a:endParaRPr>
          </a:p>
          <a:p>
            <a:pPr marL="0" lvl="0" indent="0" algn="l" rtl="0">
              <a:spcBef>
                <a:spcPts val="1000"/>
              </a:spcBef>
              <a:spcAft>
                <a:spcPts val="0"/>
              </a:spcAft>
              <a:buNone/>
            </a:pPr>
            <a:endParaRPr sz="2200" dirty="0">
              <a:latin typeface="Avenir"/>
              <a:ea typeface="Avenir"/>
              <a:cs typeface="Avenir"/>
              <a:sym typeface="Avenir"/>
            </a:endParaRPr>
          </a:p>
          <a:p>
            <a:pPr marL="0" lvl="0" indent="0" algn="l" rtl="0">
              <a:lnSpc>
                <a:spcPct val="125000"/>
              </a:lnSpc>
              <a:spcBef>
                <a:spcPts val="1400"/>
              </a:spcBef>
              <a:spcAft>
                <a:spcPts val="0"/>
              </a:spcAft>
              <a:buClr>
                <a:schemeClr val="dk1"/>
              </a:buClr>
              <a:buSzPts val="1100"/>
              <a:buFont typeface="Arial"/>
              <a:buNone/>
            </a:pPr>
            <a:endParaRPr sz="2200" dirty="0">
              <a:solidFill>
                <a:srgbClr val="000000"/>
              </a:solidFill>
              <a:uFill>
                <a:noFill/>
              </a:uFill>
              <a:latin typeface="Avenir"/>
              <a:ea typeface="Avenir"/>
              <a:cs typeface="Avenir"/>
              <a:sym typeface="Avenir"/>
              <a:hlinkClick r:id="rId3"/>
            </a:endParaRPr>
          </a:p>
          <a:p>
            <a:pPr marL="0" lvl="0" indent="0" algn="l" rtl="0">
              <a:spcBef>
                <a:spcPts val="1000"/>
              </a:spcBef>
              <a:spcAft>
                <a:spcPts val="0"/>
              </a:spcAft>
              <a:buNone/>
            </a:pPr>
            <a:endParaRPr sz="2200" dirty="0">
              <a:solidFill>
                <a:srgbClr val="000000"/>
              </a:solidFill>
              <a:latin typeface="Avenir"/>
              <a:ea typeface="Avenir"/>
              <a:cs typeface="Avenir"/>
              <a:sym typeface="Avenir"/>
            </a:endParaRPr>
          </a:p>
        </p:txBody>
      </p:sp>
      <p:pic>
        <p:nvPicPr>
          <p:cNvPr id="479" name="Google Shape;479;p51"/>
          <p:cNvPicPr preferRelativeResize="0"/>
          <p:nvPr/>
        </p:nvPicPr>
        <p:blipFill>
          <a:blip r:embed="rId4">
            <a:alphaModFix/>
          </a:blip>
          <a:stretch>
            <a:fillRect/>
          </a:stretch>
        </p:blipFill>
        <p:spPr>
          <a:xfrm>
            <a:off x="8038050" y="1997937"/>
            <a:ext cx="3657074" cy="3657074"/>
          </a:xfrm>
          <a:prstGeom prst="rect">
            <a:avLst/>
          </a:prstGeom>
          <a:noFill/>
          <a:ln>
            <a:noFill/>
          </a:ln>
        </p:spPr>
      </p:pic>
      <p:sp>
        <p:nvSpPr>
          <p:cNvPr id="480" name="Google Shape;480;p51"/>
          <p:cNvSpPr/>
          <p:nvPr/>
        </p:nvSpPr>
        <p:spPr>
          <a:xfrm>
            <a:off x="1589950" y="428200"/>
            <a:ext cx="8955300" cy="880800"/>
          </a:xfrm>
          <a:prstGeom prst="rect">
            <a:avLst/>
          </a:prstGeom>
          <a:noFill/>
          <a:ln w="38100" cap="flat" cmpd="sng">
            <a:solidFill>
              <a:srgbClr val="00BEB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75"/>
                                        </p:tgtEl>
                                        <p:attrNameLst>
                                          <p:attrName>style.visibility</p:attrName>
                                        </p:attrNameLst>
                                      </p:cBhvr>
                                      <p:to>
                                        <p:strVal val="visible"/>
                                      </p:to>
                                    </p:set>
                                    <p:anim calcmode="lin" valueType="num">
                                      <p:cBhvr additive="base">
                                        <p:cTn id="7" dur="1000"/>
                                        <p:tgtEl>
                                          <p:spTgt spid="475"/>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477"/>
                                        </p:tgtEl>
                                        <p:attrNameLst>
                                          <p:attrName>style.visibility</p:attrName>
                                        </p:attrNameLst>
                                      </p:cBhvr>
                                      <p:to>
                                        <p:strVal val="visible"/>
                                      </p:to>
                                    </p:set>
                                    <p:anim calcmode="lin" valueType="num">
                                      <p:cBhvr additive="base">
                                        <p:cTn id="12" dur="1000"/>
                                        <p:tgtEl>
                                          <p:spTgt spid="477"/>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478"/>
                                        </p:tgtEl>
                                        <p:attrNameLst>
                                          <p:attrName>style.visibility</p:attrName>
                                        </p:attrNameLst>
                                      </p:cBhvr>
                                      <p:to>
                                        <p:strVal val="visible"/>
                                      </p:to>
                                    </p:set>
                                    <p:anim calcmode="lin" valueType="num">
                                      <p:cBhvr additive="base">
                                        <p:cTn id="17" dur="1000"/>
                                        <p:tgtEl>
                                          <p:spTgt spid="47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52"/>
          <p:cNvSpPr txBox="1"/>
          <p:nvPr/>
        </p:nvSpPr>
        <p:spPr>
          <a:xfrm>
            <a:off x="822925" y="3218746"/>
            <a:ext cx="1989900" cy="948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133">
                <a:solidFill>
                  <a:srgbClr val="FFFFFF"/>
                </a:solidFill>
                <a:highlight>
                  <a:srgbClr val="00BEBE"/>
                </a:highlight>
                <a:latin typeface="Avenir"/>
                <a:ea typeface="Avenir"/>
                <a:cs typeface="Avenir"/>
                <a:sym typeface="Avenir"/>
              </a:rPr>
              <a:t> Tra-Digital       </a:t>
            </a:r>
            <a:endParaRPr>
              <a:solidFill>
                <a:srgbClr val="FFFFFF"/>
              </a:solidFill>
              <a:highlight>
                <a:srgbClr val="00BEBE"/>
              </a:highlight>
            </a:endParaRPr>
          </a:p>
        </p:txBody>
      </p:sp>
      <p:sp>
        <p:nvSpPr>
          <p:cNvPr id="487" name="Google Shape;487;p52"/>
          <p:cNvSpPr txBox="1"/>
          <p:nvPr/>
        </p:nvSpPr>
        <p:spPr>
          <a:xfrm>
            <a:off x="2570500" y="3218700"/>
            <a:ext cx="7490400" cy="420600"/>
          </a:xfrm>
          <a:prstGeom prst="rect">
            <a:avLst/>
          </a:prstGeom>
          <a:noFill/>
          <a:ln>
            <a:noFill/>
          </a:ln>
        </p:spPr>
        <p:txBody>
          <a:bodyPr spcFirstLastPara="1" wrap="square" lIns="91425" tIns="45700" rIns="91425" bIns="45700" anchor="t" anchorCtr="0">
            <a:noAutofit/>
          </a:bodyPr>
          <a:lstStyle/>
          <a:p>
            <a:pPr marL="0" lvl="0" indent="0" algn="ctr" rtl="0">
              <a:lnSpc>
                <a:spcPct val="150000"/>
              </a:lnSpc>
              <a:spcBef>
                <a:spcPts val="0"/>
              </a:spcBef>
              <a:spcAft>
                <a:spcPts val="0"/>
              </a:spcAft>
              <a:buNone/>
            </a:pPr>
            <a:r>
              <a:rPr lang="en-US" sz="2000" b="1">
                <a:solidFill>
                  <a:srgbClr val="262626"/>
                </a:solidFill>
                <a:latin typeface="Avenir"/>
                <a:ea typeface="Avenir"/>
                <a:cs typeface="Avenir"/>
                <a:sym typeface="Avenir"/>
              </a:rPr>
              <a:t>Micro Video Content………………..Long Form Article Content </a:t>
            </a:r>
            <a:endParaRPr sz="2000"/>
          </a:p>
          <a:p>
            <a:pPr marL="0" marR="0" lvl="0" indent="0" algn="ctr" rtl="0">
              <a:lnSpc>
                <a:spcPct val="150000"/>
              </a:lnSpc>
              <a:spcBef>
                <a:spcPts val="0"/>
              </a:spcBef>
              <a:spcAft>
                <a:spcPts val="0"/>
              </a:spcAft>
              <a:buNone/>
            </a:pPr>
            <a:endParaRPr/>
          </a:p>
          <a:p>
            <a:pPr marL="0" marR="0" lvl="0" indent="0" algn="l" rtl="0">
              <a:lnSpc>
                <a:spcPct val="150000"/>
              </a:lnSpc>
              <a:spcBef>
                <a:spcPts val="0"/>
              </a:spcBef>
              <a:spcAft>
                <a:spcPts val="0"/>
              </a:spcAft>
              <a:buNone/>
            </a:pPr>
            <a:endParaRPr sz="1533" b="1">
              <a:solidFill>
                <a:srgbClr val="262626"/>
              </a:solidFill>
              <a:latin typeface="Avenir"/>
              <a:ea typeface="Avenir"/>
              <a:cs typeface="Avenir"/>
              <a:sym typeface="Avenir"/>
            </a:endParaRPr>
          </a:p>
          <a:p>
            <a:pPr marL="0" marR="0" lvl="0" indent="0" algn="l" rtl="0">
              <a:spcBef>
                <a:spcPts val="0"/>
              </a:spcBef>
              <a:spcAft>
                <a:spcPts val="0"/>
              </a:spcAft>
              <a:buNone/>
            </a:pPr>
            <a:endParaRPr sz="1533">
              <a:solidFill>
                <a:schemeClr val="dk1"/>
              </a:solidFill>
              <a:latin typeface="Calibri"/>
              <a:ea typeface="Calibri"/>
              <a:cs typeface="Calibri"/>
              <a:sym typeface="Calibri"/>
            </a:endParaRPr>
          </a:p>
        </p:txBody>
      </p:sp>
      <p:sp>
        <p:nvSpPr>
          <p:cNvPr id="488" name="Google Shape;488;p52"/>
          <p:cNvSpPr txBox="1"/>
          <p:nvPr/>
        </p:nvSpPr>
        <p:spPr>
          <a:xfrm>
            <a:off x="9729166" y="3218712"/>
            <a:ext cx="2079300" cy="948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133">
                <a:solidFill>
                  <a:srgbClr val="FFFFFF"/>
                </a:solidFill>
                <a:highlight>
                  <a:srgbClr val="00BEBE"/>
                </a:highlight>
                <a:latin typeface="Avenir"/>
                <a:ea typeface="Avenir"/>
                <a:cs typeface="Avenir"/>
                <a:sym typeface="Avenir"/>
              </a:rPr>
              <a:t> Traditional </a:t>
            </a:r>
            <a:endParaRPr>
              <a:solidFill>
                <a:srgbClr val="FFFFFF"/>
              </a:solidFill>
              <a:highlight>
                <a:srgbClr val="00BEBE"/>
              </a:highlight>
            </a:endParaRPr>
          </a:p>
        </p:txBody>
      </p:sp>
      <p:sp>
        <p:nvSpPr>
          <p:cNvPr id="489" name="Google Shape;489;p52"/>
          <p:cNvSpPr txBox="1">
            <a:spLocks noGrp="1"/>
          </p:cNvSpPr>
          <p:nvPr>
            <p:ph type="title"/>
          </p:nvPr>
        </p:nvSpPr>
        <p:spPr>
          <a:xfrm>
            <a:off x="1057889" y="135786"/>
            <a:ext cx="10515600" cy="13257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62626"/>
              </a:buClr>
              <a:buSzPts val="3200"/>
              <a:buFont typeface="Avenir"/>
              <a:buNone/>
            </a:pPr>
            <a:r>
              <a:rPr lang="en-US" sz="3200" b="1">
                <a:solidFill>
                  <a:srgbClr val="262626"/>
                </a:solidFill>
                <a:latin typeface="Avenir"/>
                <a:ea typeface="Avenir"/>
                <a:cs typeface="Avenir"/>
                <a:sym typeface="Avenir"/>
              </a:rPr>
              <a:t>Marketing Tactics: </a:t>
            </a:r>
            <a:r>
              <a:rPr lang="en-US" sz="3200">
                <a:solidFill>
                  <a:srgbClr val="262626"/>
                </a:solidFill>
                <a:latin typeface="Avenir"/>
                <a:ea typeface="Avenir"/>
                <a:cs typeface="Avenir"/>
                <a:sym typeface="Avenir"/>
              </a:rPr>
              <a:t>In </a:t>
            </a:r>
            <a:r>
              <a:rPr lang="en-US" sz="3200">
                <a:solidFill>
                  <a:srgbClr val="00BEBE"/>
                </a:solidFill>
                <a:latin typeface="Avenir"/>
                <a:ea typeface="Avenir"/>
                <a:cs typeface="Avenir"/>
                <a:sym typeface="Avenir"/>
              </a:rPr>
              <a:t>&amp; </a:t>
            </a:r>
            <a:r>
              <a:rPr lang="en-US" sz="3200">
                <a:solidFill>
                  <a:srgbClr val="262626"/>
                </a:solidFill>
                <a:latin typeface="Avenir"/>
                <a:ea typeface="Avenir"/>
                <a:cs typeface="Avenir"/>
                <a:sym typeface="Avenir"/>
              </a:rPr>
              <a:t>Out</a:t>
            </a:r>
            <a:endParaRPr sz="3200"/>
          </a:p>
        </p:txBody>
      </p:sp>
      <p:pic>
        <p:nvPicPr>
          <p:cNvPr id="490" name="Google Shape;490;p52" descr="Screen Shot 2015-09-12 at 12.03.10 PM.png"/>
          <p:cNvPicPr preferRelativeResize="0"/>
          <p:nvPr/>
        </p:nvPicPr>
        <p:blipFill rotWithShape="1">
          <a:blip r:embed="rId3">
            <a:alphaModFix/>
          </a:blip>
          <a:srcRect/>
          <a:stretch/>
        </p:blipFill>
        <p:spPr>
          <a:xfrm>
            <a:off x="4222575" y="2233488"/>
            <a:ext cx="615739" cy="546735"/>
          </a:xfrm>
          <a:prstGeom prst="rect">
            <a:avLst/>
          </a:prstGeom>
          <a:noFill/>
          <a:ln>
            <a:noFill/>
          </a:ln>
        </p:spPr>
      </p:pic>
      <p:pic>
        <p:nvPicPr>
          <p:cNvPr id="491" name="Google Shape;491;p52" descr="Screen Shot 2015-09-12 at 12.03.10 PM.png"/>
          <p:cNvPicPr preferRelativeResize="0"/>
          <p:nvPr/>
        </p:nvPicPr>
        <p:blipFill rotWithShape="1">
          <a:blip r:embed="rId3">
            <a:alphaModFix/>
          </a:blip>
          <a:srcRect/>
          <a:stretch/>
        </p:blipFill>
        <p:spPr>
          <a:xfrm rot="10800000" flipH="1">
            <a:off x="7324749" y="2240187"/>
            <a:ext cx="644687" cy="533349"/>
          </a:xfrm>
          <a:prstGeom prst="rect">
            <a:avLst/>
          </a:prstGeom>
          <a:noFill/>
          <a:ln>
            <a:noFill/>
          </a:ln>
        </p:spPr>
      </p:pic>
      <p:sp>
        <p:nvSpPr>
          <p:cNvPr id="492" name="Google Shape;492;p52"/>
          <p:cNvSpPr/>
          <p:nvPr/>
        </p:nvSpPr>
        <p:spPr>
          <a:xfrm>
            <a:off x="2895988" y="358213"/>
            <a:ext cx="6839400" cy="880800"/>
          </a:xfrm>
          <a:prstGeom prst="rect">
            <a:avLst/>
          </a:prstGeom>
          <a:noFill/>
          <a:ln w="38100" cap="flat" cmpd="sng">
            <a:solidFill>
              <a:srgbClr val="00BEB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93" name="Google Shape;493;p52"/>
          <p:cNvPicPr preferRelativeResize="0"/>
          <p:nvPr/>
        </p:nvPicPr>
        <p:blipFill>
          <a:blip r:embed="rId4">
            <a:alphaModFix/>
          </a:blip>
          <a:stretch>
            <a:fillRect/>
          </a:stretch>
        </p:blipFill>
        <p:spPr>
          <a:xfrm>
            <a:off x="4612000" y="3701700"/>
            <a:ext cx="3049100" cy="3049100"/>
          </a:xfrm>
          <a:prstGeom prst="rect">
            <a:avLst/>
          </a:prstGeom>
          <a:noFill/>
          <a:ln>
            <a:noFill/>
          </a:ln>
        </p:spPr>
      </p:pic>
      <p:pic>
        <p:nvPicPr>
          <p:cNvPr id="3" name="Picture 2">
            <a:extLst>
              <a:ext uri="{FF2B5EF4-FFF2-40B4-BE49-F238E27FC236}">
                <a16:creationId xmlns:a16="http://schemas.microsoft.com/office/drawing/2014/main" id="{B8B63300-A844-8147-951B-3429BF31A9A0}"/>
              </a:ext>
            </a:extLst>
          </p:cNvPr>
          <p:cNvPicPr>
            <a:picLocks noChangeAspect="1"/>
          </p:cNvPicPr>
          <p:nvPr/>
        </p:nvPicPr>
        <p:blipFill>
          <a:blip r:embed="rId5"/>
          <a:stretch>
            <a:fillRect/>
          </a:stretch>
        </p:blipFill>
        <p:spPr>
          <a:xfrm>
            <a:off x="0" y="0"/>
            <a:ext cx="12192000" cy="1688724"/>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p56"/>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Font typeface="Arial"/>
              <a:buNone/>
            </a:pPr>
            <a:r>
              <a:rPr lang="en-US"/>
              <a:t>Think Micro Moments</a:t>
            </a:r>
            <a:endParaRPr/>
          </a:p>
        </p:txBody>
      </p:sp>
      <p:pic>
        <p:nvPicPr>
          <p:cNvPr id="531" name="Google Shape;531;p56"/>
          <p:cNvPicPr preferRelativeResize="0"/>
          <p:nvPr/>
        </p:nvPicPr>
        <p:blipFill>
          <a:blip r:embed="rId3">
            <a:alphaModFix/>
          </a:blip>
          <a:stretch>
            <a:fillRect/>
          </a:stretch>
        </p:blipFill>
        <p:spPr>
          <a:xfrm>
            <a:off x="2433255" y="2140180"/>
            <a:ext cx="7116940" cy="3754781"/>
          </a:xfrm>
          <a:prstGeom prst="rect">
            <a:avLst/>
          </a:prstGeom>
          <a:noFill/>
          <a:ln>
            <a:noFill/>
          </a:ln>
        </p:spPr>
      </p:pic>
      <p:sp>
        <p:nvSpPr>
          <p:cNvPr id="532" name="Google Shape;532;p56"/>
          <p:cNvSpPr/>
          <p:nvPr/>
        </p:nvSpPr>
        <p:spPr>
          <a:xfrm>
            <a:off x="2031425" y="617700"/>
            <a:ext cx="7920600" cy="880800"/>
          </a:xfrm>
          <a:prstGeom prst="rect">
            <a:avLst/>
          </a:prstGeom>
          <a:noFill/>
          <a:ln w="38100" cap="flat" cmpd="sng">
            <a:solidFill>
              <a:srgbClr val="00BEB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53"/>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dirty="0">
                <a:latin typeface="Avenir"/>
                <a:ea typeface="Avenir"/>
                <a:cs typeface="Avenir"/>
                <a:sym typeface="Avenir"/>
              </a:rPr>
              <a:t>Video Stats</a:t>
            </a:r>
            <a:endParaRPr dirty="0">
              <a:latin typeface="Avenir"/>
              <a:ea typeface="Avenir"/>
              <a:cs typeface="Avenir"/>
              <a:sym typeface="Avenir"/>
            </a:endParaRPr>
          </a:p>
        </p:txBody>
      </p:sp>
      <p:sp>
        <p:nvSpPr>
          <p:cNvPr id="500" name="Google Shape;500;p53"/>
          <p:cNvSpPr txBox="1"/>
          <p:nvPr/>
        </p:nvSpPr>
        <p:spPr>
          <a:xfrm>
            <a:off x="651625" y="2001625"/>
            <a:ext cx="11166000" cy="31785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SzPts val="2400"/>
              <a:buChar char="●"/>
            </a:pPr>
            <a:r>
              <a:rPr lang="en-US" sz="2400" dirty="0">
                <a:highlight>
                  <a:srgbClr val="FFFFFF"/>
                </a:highlight>
                <a:latin typeface="Avenir"/>
                <a:ea typeface="Avenir"/>
                <a:cs typeface="Avenir"/>
                <a:sym typeface="Avenir"/>
              </a:rPr>
              <a:t>Video marketing accounts for </a:t>
            </a:r>
            <a:r>
              <a:rPr lang="en-US" sz="2400" dirty="0">
                <a:solidFill>
                  <a:schemeClr val="tx1"/>
                </a:solidFill>
                <a:highlight>
                  <a:srgbClr val="FFFFFF"/>
                </a:highlight>
                <a:uFill>
                  <a:noFill/>
                </a:uFill>
                <a:latin typeface="Avenir"/>
                <a:ea typeface="Avenir"/>
                <a:cs typeface="Avenir"/>
                <a:sym typeface="Avenir"/>
                <a:hlinkClick r:id="rId3">
                  <a:extLst>
                    <a:ext uri="{A12FA001-AC4F-418D-AE19-62706E023703}">
                      <ahyp:hlinkClr xmlns:ahyp="http://schemas.microsoft.com/office/drawing/2018/hyperlinkcolor" val="tx"/>
                    </a:ext>
                  </a:extLst>
                </a:hlinkClick>
              </a:rPr>
              <a:t>69% of all consumer traffic</a:t>
            </a:r>
            <a:r>
              <a:rPr lang="en-US" sz="2400" dirty="0">
                <a:solidFill>
                  <a:schemeClr val="tx1"/>
                </a:solidFill>
                <a:highlight>
                  <a:srgbClr val="FFFFFF"/>
                </a:highlight>
                <a:latin typeface="Avenir"/>
                <a:ea typeface="Avenir"/>
                <a:cs typeface="Avenir"/>
                <a:sym typeface="Avenir"/>
              </a:rPr>
              <a:t>.</a:t>
            </a:r>
            <a:endParaRPr sz="2400" dirty="0">
              <a:solidFill>
                <a:schemeClr val="tx1"/>
              </a:solidFill>
              <a:highlight>
                <a:srgbClr val="FFFFFF"/>
              </a:highlight>
              <a:latin typeface="Avenir"/>
              <a:ea typeface="Avenir"/>
              <a:cs typeface="Avenir"/>
              <a:sym typeface="Avenir"/>
            </a:endParaRPr>
          </a:p>
          <a:p>
            <a:pPr marL="457200" lvl="0" indent="0" algn="l" rtl="0">
              <a:spcBef>
                <a:spcPts val="0"/>
              </a:spcBef>
              <a:spcAft>
                <a:spcPts val="0"/>
              </a:spcAft>
              <a:buNone/>
            </a:pPr>
            <a:endParaRPr sz="2400" dirty="0">
              <a:highlight>
                <a:srgbClr val="FFFFFF"/>
              </a:highlight>
              <a:latin typeface="Avenir"/>
              <a:ea typeface="Avenir"/>
              <a:cs typeface="Avenir"/>
              <a:sym typeface="Avenir"/>
            </a:endParaRPr>
          </a:p>
          <a:p>
            <a:pPr marL="457200" lvl="0" indent="-381000" algn="l" rtl="0">
              <a:spcBef>
                <a:spcPts val="0"/>
              </a:spcBef>
              <a:spcAft>
                <a:spcPts val="0"/>
              </a:spcAft>
              <a:buSzPts val="2400"/>
              <a:buFont typeface="Avenir"/>
              <a:buChar char="●"/>
            </a:pPr>
            <a:r>
              <a:rPr lang="en-US" sz="2400" dirty="0">
                <a:highlight>
                  <a:srgbClr val="FFFFFF"/>
                </a:highlight>
                <a:latin typeface="Avenir"/>
                <a:ea typeface="Avenir"/>
                <a:cs typeface="Avenir"/>
                <a:sym typeface="Avenir"/>
              </a:rPr>
              <a:t>96% of shoppers find videos helpful when making purchase decisions online. </a:t>
            </a:r>
            <a:endParaRPr sz="2400" dirty="0">
              <a:highlight>
                <a:srgbClr val="FFFFFF"/>
              </a:highlight>
              <a:latin typeface="Avenir"/>
              <a:ea typeface="Avenir"/>
              <a:cs typeface="Avenir"/>
              <a:sym typeface="Avenir"/>
            </a:endParaRPr>
          </a:p>
          <a:p>
            <a:pPr marL="457200" lvl="0" indent="0" algn="l" rtl="0">
              <a:spcBef>
                <a:spcPts val="0"/>
              </a:spcBef>
              <a:spcAft>
                <a:spcPts val="0"/>
              </a:spcAft>
              <a:buNone/>
            </a:pPr>
            <a:endParaRPr sz="2400" dirty="0">
              <a:highlight>
                <a:srgbClr val="FFFFFF"/>
              </a:highlight>
              <a:latin typeface="Avenir"/>
              <a:ea typeface="Avenir"/>
              <a:cs typeface="Avenir"/>
              <a:sym typeface="Avenir"/>
            </a:endParaRPr>
          </a:p>
          <a:p>
            <a:pPr marL="457200" lvl="0" indent="-381000" algn="l" rtl="0">
              <a:spcBef>
                <a:spcPts val="0"/>
              </a:spcBef>
              <a:spcAft>
                <a:spcPts val="0"/>
              </a:spcAft>
              <a:buSzPts val="2400"/>
              <a:buFont typeface="Avenir"/>
              <a:buChar char="●"/>
            </a:pPr>
            <a:r>
              <a:rPr lang="en-US" sz="2400" dirty="0">
                <a:highlight>
                  <a:srgbClr val="FFFFFF"/>
                </a:highlight>
                <a:latin typeface="Avenir"/>
                <a:ea typeface="Avenir"/>
                <a:cs typeface="Avenir"/>
                <a:sym typeface="Avenir"/>
              </a:rPr>
              <a:t>51% of marketing professionals worldwide name video as the type of content with the best ROI. </a:t>
            </a:r>
            <a:endParaRPr sz="2400" dirty="0">
              <a:highlight>
                <a:srgbClr val="FFFFFF"/>
              </a:highlight>
              <a:latin typeface="Avenir"/>
              <a:ea typeface="Avenir"/>
              <a:cs typeface="Avenir"/>
              <a:sym typeface="Avenir"/>
            </a:endParaRPr>
          </a:p>
        </p:txBody>
      </p:sp>
      <p:pic>
        <p:nvPicPr>
          <p:cNvPr id="501" name="Google Shape;501;p53"/>
          <p:cNvPicPr preferRelativeResize="0"/>
          <p:nvPr/>
        </p:nvPicPr>
        <p:blipFill>
          <a:blip r:embed="rId4">
            <a:alphaModFix/>
          </a:blip>
          <a:stretch>
            <a:fillRect/>
          </a:stretch>
        </p:blipFill>
        <p:spPr>
          <a:xfrm>
            <a:off x="5567101" y="4611301"/>
            <a:ext cx="1659124" cy="1659124"/>
          </a:xfrm>
          <a:prstGeom prst="rect">
            <a:avLst/>
          </a:prstGeom>
          <a:noFill/>
          <a:ln>
            <a:noFill/>
          </a:ln>
        </p:spPr>
      </p:pic>
      <p:sp>
        <p:nvSpPr>
          <p:cNvPr id="502" name="Google Shape;502;p53"/>
          <p:cNvSpPr/>
          <p:nvPr/>
        </p:nvSpPr>
        <p:spPr>
          <a:xfrm>
            <a:off x="3763075" y="587575"/>
            <a:ext cx="4943100" cy="880800"/>
          </a:xfrm>
          <a:prstGeom prst="rect">
            <a:avLst/>
          </a:prstGeom>
          <a:noFill/>
          <a:ln w="38100" cap="flat" cmpd="sng">
            <a:solidFill>
              <a:srgbClr val="00BEB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 name="Google Shape;501;p53">
            <a:extLst>
              <a:ext uri="{FF2B5EF4-FFF2-40B4-BE49-F238E27FC236}">
                <a16:creationId xmlns:a16="http://schemas.microsoft.com/office/drawing/2014/main" id="{953021F0-8D4E-D04B-B9E9-70AC851364A8}"/>
              </a:ext>
            </a:extLst>
          </p:cNvPr>
          <p:cNvPicPr preferRelativeResize="0"/>
          <p:nvPr/>
        </p:nvPicPr>
        <p:blipFill>
          <a:blip r:embed="rId4">
            <a:alphaModFix/>
          </a:blip>
          <a:stretch>
            <a:fillRect/>
          </a:stretch>
        </p:blipFill>
        <p:spPr>
          <a:xfrm>
            <a:off x="7492098" y="4611301"/>
            <a:ext cx="1659124" cy="1659124"/>
          </a:xfrm>
          <a:prstGeom prst="rect">
            <a:avLst/>
          </a:prstGeom>
          <a:noFill/>
          <a:ln>
            <a:noFill/>
          </a:ln>
        </p:spPr>
      </p:pic>
      <p:pic>
        <p:nvPicPr>
          <p:cNvPr id="7" name="Google Shape;501;p53">
            <a:extLst>
              <a:ext uri="{FF2B5EF4-FFF2-40B4-BE49-F238E27FC236}">
                <a16:creationId xmlns:a16="http://schemas.microsoft.com/office/drawing/2014/main" id="{F210930D-5A77-364D-A061-138FC2BBC370}"/>
              </a:ext>
            </a:extLst>
          </p:cNvPr>
          <p:cNvPicPr preferRelativeResize="0"/>
          <p:nvPr/>
        </p:nvPicPr>
        <p:blipFill>
          <a:blip r:embed="rId4">
            <a:alphaModFix/>
          </a:blip>
          <a:stretch>
            <a:fillRect/>
          </a:stretch>
        </p:blipFill>
        <p:spPr>
          <a:xfrm>
            <a:off x="3714685" y="4611301"/>
            <a:ext cx="1659124" cy="165912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0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54"/>
          <p:cNvSpPr txBox="1">
            <a:spLocks noGrp="1"/>
          </p:cNvSpPr>
          <p:nvPr>
            <p:ph type="title"/>
          </p:nvPr>
        </p:nvSpPr>
        <p:spPr>
          <a:xfrm>
            <a:off x="838200" y="271325"/>
            <a:ext cx="10515600" cy="13257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latin typeface="Avenir"/>
                <a:ea typeface="Avenir"/>
                <a:cs typeface="Avenir"/>
                <a:sym typeface="Avenir"/>
              </a:rPr>
              <a:t>Video Helps Boost Traffic &amp; Retention</a:t>
            </a:r>
            <a:endParaRPr>
              <a:latin typeface="Avenir"/>
              <a:ea typeface="Avenir"/>
              <a:cs typeface="Avenir"/>
              <a:sym typeface="Avenir"/>
            </a:endParaRPr>
          </a:p>
        </p:txBody>
      </p:sp>
      <p:sp>
        <p:nvSpPr>
          <p:cNvPr id="509" name="Google Shape;509;p54"/>
          <p:cNvSpPr txBox="1">
            <a:spLocks noGrp="1"/>
          </p:cNvSpPr>
          <p:nvPr>
            <p:ph type="body" idx="1"/>
          </p:nvPr>
        </p:nvSpPr>
        <p:spPr>
          <a:xfrm>
            <a:off x="522000" y="2232150"/>
            <a:ext cx="6343500" cy="4351200"/>
          </a:xfrm>
          <a:prstGeom prst="rect">
            <a:avLst/>
          </a:prstGeom>
        </p:spPr>
        <p:txBody>
          <a:bodyPr spcFirstLastPara="1" wrap="square" lIns="91425" tIns="45700" rIns="91425" bIns="45700" anchor="t" anchorCtr="0">
            <a:noAutofit/>
          </a:bodyPr>
          <a:lstStyle/>
          <a:p>
            <a:pPr marL="977900" lvl="0" indent="-381000" algn="l" rtl="0">
              <a:lnSpc>
                <a:spcPct val="115000"/>
              </a:lnSpc>
              <a:spcBef>
                <a:spcPts val="0"/>
              </a:spcBef>
              <a:spcAft>
                <a:spcPts val="0"/>
              </a:spcAft>
              <a:buClr>
                <a:srgbClr val="333333"/>
              </a:buClr>
              <a:buSzPts val="2400"/>
              <a:buFont typeface="Georgia"/>
              <a:buChar char="●"/>
            </a:pPr>
            <a:r>
              <a:rPr lang="en-US" sz="2400" dirty="0">
                <a:solidFill>
                  <a:schemeClr val="tx1"/>
                </a:solidFill>
                <a:latin typeface="Avenir"/>
                <a:ea typeface="Avenir"/>
                <a:cs typeface="Avenir"/>
                <a:sym typeface="Avenir"/>
              </a:rPr>
              <a:t>T</a:t>
            </a:r>
            <a:r>
              <a:rPr lang="en-US" sz="2400" dirty="0">
                <a:solidFill>
                  <a:schemeClr val="tx1"/>
                </a:solidFill>
                <a:uFill>
                  <a:noFill/>
                </a:uFill>
                <a:latin typeface="Avenir"/>
                <a:ea typeface="Avenir"/>
                <a:cs typeface="Avenir"/>
                <a:sym typeface="Avenir"/>
                <a:hlinkClick r:id="rId3">
                  <a:extLst>
                    <a:ext uri="{A12FA001-AC4F-418D-AE19-62706E023703}">
                      <ahyp:hlinkClr xmlns:ahyp="http://schemas.microsoft.com/office/drawing/2018/hyperlinkcolor" val="tx"/>
                    </a:ext>
                  </a:extLst>
                </a:hlinkClick>
              </a:rPr>
              <a:t>he average user spends 88% more time on a website with video</a:t>
            </a:r>
            <a:r>
              <a:rPr lang="en-US" sz="2400" dirty="0">
                <a:solidFill>
                  <a:schemeClr val="tx1"/>
                </a:solidFill>
                <a:latin typeface="Avenir"/>
                <a:ea typeface="Avenir"/>
                <a:cs typeface="Avenir"/>
                <a:sym typeface="Avenir"/>
              </a:rPr>
              <a:t>.</a:t>
            </a:r>
            <a:endParaRPr sz="2400" dirty="0">
              <a:solidFill>
                <a:schemeClr val="tx1"/>
              </a:solidFill>
              <a:latin typeface="Avenir"/>
              <a:ea typeface="Avenir"/>
              <a:cs typeface="Avenir"/>
              <a:sym typeface="Avenir"/>
            </a:endParaRPr>
          </a:p>
          <a:p>
            <a:pPr marL="0" lvl="0" indent="0" algn="l" rtl="0">
              <a:lnSpc>
                <a:spcPct val="115000"/>
              </a:lnSpc>
              <a:spcBef>
                <a:spcPts val="0"/>
              </a:spcBef>
              <a:spcAft>
                <a:spcPts val="0"/>
              </a:spcAft>
              <a:buNone/>
            </a:pPr>
            <a:endParaRPr sz="2400" dirty="0">
              <a:solidFill>
                <a:schemeClr val="tx1"/>
              </a:solidFill>
              <a:uFill>
                <a:noFill/>
              </a:uFill>
              <a:latin typeface="Avenir"/>
              <a:ea typeface="Avenir"/>
              <a:cs typeface="Avenir"/>
              <a:sym typeface="Avenir"/>
              <a:hlinkClick r:id="rId3">
                <a:extLst>
                  <a:ext uri="{A12FA001-AC4F-418D-AE19-62706E023703}">
                    <ahyp:hlinkClr xmlns:ahyp="http://schemas.microsoft.com/office/drawing/2018/hyperlinkcolor" val="tx"/>
                  </a:ext>
                </a:extLst>
              </a:hlinkClick>
            </a:endParaRPr>
          </a:p>
          <a:p>
            <a:pPr marL="977900" lvl="0" indent="-381000" algn="l" rtl="0">
              <a:lnSpc>
                <a:spcPct val="115000"/>
              </a:lnSpc>
              <a:spcBef>
                <a:spcPts val="0"/>
              </a:spcBef>
              <a:spcAft>
                <a:spcPts val="0"/>
              </a:spcAft>
              <a:buClr>
                <a:srgbClr val="333333"/>
              </a:buClr>
              <a:buSzPts val="2400"/>
              <a:buFont typeface="Avenir"/>
              <a:buChar char="●"/>
            </a:pPr>
            <a:r>
              <a:rPr lang="en-US" sz="2400" dirty="0">
                <a:solidFill>
                  <a:schemeClr val="tx1"/>
                </a:solidFill>
                <a:uFill>
                  <a:noFill/>
                </a:uFill>
                <a:latin typeface="Avenir"/>
                <a:ea typeface="Avenir"/>
                <a:cs typeface="Avenir"/>
                <a:sym typeface="Avenir"/>
                <a:hlinkClick r:id="rId4">
                  <a:extLst>
                    <a:ext uri="{A12FA001-AC4F-418D-AE19-62706E023703}">
                      <ahyp:hlinkClr xmlns:ahyp="http://schemas.microsoft.com/office/drawing/2018/hyperlinkcolor" val="tx"/>
                    </a:ext>
                  </a:extLst>
                </a:hlinkClick>
              </a:rPr>
              <a:t>Viewers retain 95% of a message when they watch it in a video compared to 10% when reading text?</a:t>
            </a:r>
            <a:endParaRPr sz="2400" dirty="0">
              <a:solidFill>
                <a:schemeClr val="tx1"/>
              </a:solidFill>
              <a:uFill>
                <a:noFill/>
              </a:uFill>
              <a:latin typeface="Avenir"/>
              <a:ea typeface="Avenir"/>
              <a:cs typeface="Avenir"/>
              <a:sym typeface="Avenir"/>
              <a:hlinkClick r:id="rId4">
                <a:extLst>
                  <a:ext uri="{A12FA001-AC4F-418D-AE19-62706E023703}">
                    <ahyp:hlinkClr xmlns:ahyp="http://schemas.microsoft.com/office/drawing/2018/hyperlinkcolor" val="tx"/>
                  </a:ext>
                </a:extLst>
              </a:hlinkClick>
            </a:endParaRPr>
          </a:p>
          <a:p>
            <a:pPr marL="0" lvl="0" indent="0" algn="l" rtl="0">
              <a:spcBef>
                <a:spcPts val="1000"/>
              </a:spcBef>
              <a:spcAft>
                <a:spcPts val="0"/>
              </a:spcAft>
              <a:buNone/>
            </a:pPr>
            <a:endParaRPr sz="2400" dirty="0">
              <a:latin typeface="Avenir"/>
              <a:ea typeface="Avenir"/>
              <a:cs typeface="Avenir"/>
              <a:sym typeface="Avenir"/>
            </a:endParaRPr>
          </a:p>
        </p:txBody>
      </p:sp>
      <p:pic>
        <p:nvPicPr>
          <p:cNvPr id="510" name="Google Shape;510;p54"/>
          <p:cNvPicPr preferRelativeResize="0"/>
          <p:nvPr/>
        </p:nvPicPr>
        <p:blipFill>
          <a:blip r:embed="rId5">
            <a:alphaModFix/>
          </a:blip>
          <a:stretch>
            <a:fillRect/>
          </a:stretch>
        </p:blipFill>
        <p:spPr>
          <a:xfrm>
            <a:off x="7649223" y="2680123"/>
            <a:ext cx="3367700" cy="1943051"/>
          </a:xfrm>
          <a:prstGeom prst="rect">
            <a:avLst/>
          </a:prstGeom>
          <a:noFill/>
          <a:ln>
            <a:noFill/>
          </a:ln>
        </p:spPr>
      </p:pic>
      <p:sp>
        <p:nvSpPr>
          <p:cNvPr id="511" name="Google Shape;511;p54"/>
          <p:cNvSpPr/>
          <p:nvPr/>
        </p:nvSpPr>
        <p:spPr>
          <a:xfrm>
            <a:off x="953100" y="493775"/>
            <a:ext cx="10285800" cy="880800"/>
          </a:xfrm>
          <a:prstGeom prst="rect">
            <a:avLst/>
          </a:prstGeom>
          <a:noFill/>
          <a:ln w="38100" cap="flat" cmpd="sng">
            <a:solidFill>
              <a:srgbClr val="00BEB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p55"/>
          <p:cNvSpPr txBox="1"/>
          <p:nvPr/>
        </p:nvSpPr>
        <p:spPr>
          <a:xfrm>
            <a:off x="822925" y="3218746"/>
            <a:ext cx="1989900" cy="948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133">
                <a:solidFill>
                  <a:srgbClr val="FFFFFF"/>
                </a:solidFill>
                <a:highlight>
                  <a:srgbClr val="00BEBE"/>
                </a:highlight>
                <a:latin typeface="Avenir"/>
                <a:ea typeface="Avenir"/>
                <a:cs typeface="Avenir"/>
                <a:sym typeface="Avenir"/>
              </a:rPr>
              <a:t> Tra-Digital       </a:t>
            </a:r>
            <a:endParaRPr>
              <a:solidFill>
                <a:srgbClr val="FFFFFF"/>
              </a:solidFill>
              <a:highlight>
                <a:srgbClr val="00BEBE"/>
              </a:highlight>
            </a:endParaRPr>
          </a:p>
        </p:txBody>
      </p:sp>
      <p:pic>
        <p:nvPicPr>
          <p:cNvPr id="518" name="Google Shape;518;p55"/>
          <p:cNvPicPr preferRelativeResize="0"/>
          <p:nvPr/>
        </p:nvPicPr>
        <p:blipFill rotWithShape="1">
          <a:blip r:embed="rId3">
            <a:alphaModFix/>
          </a:blip>
          <a:srcRect b="23242"/>
          <a:stretch/>
        </p:blipFill>
        <p:spPr>
          <a:xfrm>
            <a:off x="4021100" y="3076700"/>
            <a:ext cx="4149800" cy="3185200"/>
          </a:xfrm>
          <a:prstGeom prst="rect">
            <a:avLst/>
          </a:prstGeom>
          <a:noFill/>
          <a:ln>
            <a:noFill/>
          </a:ln>
        </p:spPr>
      </p:pic>
      <p:sp>
        <p:nvSpPr>
          <p:cNvPr id="519" name="Google Shape;519;p55"/>
          <p:cNvSpPr txBox="1"/>
          <p:nvPr/>
        </p:nvSpPr>
        <p:spPr>
          <a:xfrm>
            <a:off x="2448825" y="3218700"/>
            <a:ext cx="7490400" cy="420600"/>
          </a:xfrm>
          <a:prstGeom prst="rect">
            <a:avLst/>
          </a:prstGeom>
          <a:noFill/>
          <a:ln>
            <a:noFill/>
          </a:ln>
        </p:spPr>
        <p:txBody>
          <a:bodyPr spcFirstLastPara="1" wrap="square" lIns="91425" tIns="45700" rIns="91425" bIns="45700" anchor="t" anchorCtr="0">
            <a:noAutofit/>
          </a:bodyPr>
          <a:lstStyle/>
          <a:p>
            <a:pPr marL="0" lvl="0" indent="0" algn="ctr" rtl="0">
              <a:lnSpc>
                <a:spcPct val="150000"/>
              </a:lnSpc>
              <a:spcBef>
                <a:spcPts val="0"/>
              </a:spcBef>
              <a:spcAft>
                <a:spcPts val="0"/>
              </a:spcAft>
              <a:buClr>
                <a:schemeClr val="dk1"/>
              </a:buClr>
              <a:buFont typeface="Arial"/>
              <a:buNone/>
            </a:pPr>
            <a:r>
              <a:rPr lang="en-US" sz="2400" b="1">
                <a:solidFill>
                  <a:srgbClr val="262626"/>
                </a:solidFill>
                <a:latin typeface="Avenir"/>
                <a:ea typeface="Avenir"/>
                <a:cs typeface="Avenir"/>
                <a:sym typeface="Avenir"/>
              </a:rPr>
              <a:t>Social Strategy………………… Social Silence </a:t>
            </a:r>
            <a:endParaRPr sz="2400"/>
          </a:p>
          <a:p>
            <a:pPr marL="0" marR="0" lvl="0" indent="0" algn="ctr" rtl="0">
              <a:lnSpc>
                <a:spcPct val="150000"/>
              </a:lnSpc>
              <a:spcBef>
                <a:spcPts val="0"/>
              </a:spcBef>
              <a:spcAft>
                <a:spcPts val="0"/>
              </a:spcAft>
              <a:buNone/>
            </a:pPr>
            <a:endParaRPr sz="2400"/>
          </a:p>
          <a:p>
            <a:pPr marL="0" marR="0" lvl="0" indent="0" algn="l" rtl="0">
              <a:lnSpc>
                <a:spcPct val="150000"/>
              </a:lnSpc>
              <a:spcBef>
                <a:spcPts val="0"/>
              </a:spcBef>
              <a:spcAft>
                <a:spcPts val="0"/>
              </a:spcAft>
              <a:buNone/>
            </a:pPr>
            <a:endParaRPr sz="2400" b="1">
              <a:solidFill>
                <a:srgbClr val="262626"/>
              </a:solidFill>
              <a:latin typeface="Avenir"/>
              <a:ea typeface="Avenir"/>
              <a:cs typeface="Avenir"/>
              <a:sym typeface="Avenir"/>
            </a:endParaRPr>
          </a:p>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520" name="Google Shape;520;p55"/>
          <p:cNvSpPr txBox="1"/>
          <p:nvPr/>
        </p:nvSpPr>
        <p:spPr>
          <a:xfrm>
            <a:off x="9729166" y="3218712"/>
            <a:ext cx="2079300" cy="948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133">
                <a:solidFill>
                  <a:srgbClr val="FFFFFF"/>
                </a:solidFill>
                <a:highlight>
                  <a:srgbClr val="00BEBE"/>
                </a:highlight>
                <a:latin typeface="Avenir"/>
                <a:ea typeface="Avenir"/>
                <a:cs typeface="Avenir"/>
                <a:sym typeface="Avenir"/>
              </a:rPr>
              <a:t> Traditional </a:t>
            </a:r>
            <a:endParaRPr>
              <a:solidFill>
                <a:srgbClr val="FFFFFF"/>
              </a:solidFill>
              <a:highlight>
                <a:srgbClr val="00BEBE"/>
              </a:highlight>
            </a:endParaRPr>
          </a:p>
        </p:txBody>
      </p:sp>
      <p:sp>
        <p:nvSpPr>
          <p:cNvPr id="521" name="Google Shape;521;p55"/>
          <p:cNvSpPr txBox="1">
            <a:spLocks noGrp="1"/>
          </p:cNvSpPr>
          <p:nvPr>
            <p:ph type="title"/>
          </p:nvPr>
        </p:nvSpPr>
        <p:spPr>
          <a:xfrm>
            <a:off x="838189" y="118436"/>
            <a:ext cx="10515600" cy="13257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62626"/>
              </a:buClr>
              <a:buSzPts val="3200"/>
              <a:buFont typeface="Avenir"/>
              <a:buNone/>
            </a:pPr>
            <a:r>
              <a:rPr lang="en-US" sz="3200" b="1" dirty="0">
                <a:solidFill>
                  <a:srgbClr val="262626"/>
                </a:solidFill>
                <a:latin typeface="Avenir"/>
                <a:ea typeface="Avenir"/>
                <a:cs typeface="Avenir"/>
                <a:sym typeface="Avenir"/>
              </a:rPr>
              <a:t>Marketing Tactics: </a:t>
            </a:r>
            <a:r>
              <a:rPr lang="en-US" sz="3200" dirty="0">
                <a:solidFill>
                  <a:srgbClr val="262626"/>
                </a:solidFill>
                <a:latin typeface="Avenir"/>
                <a:ea typeface="Avenir"/>
                <a:cs typeface="Avenir"/>
                <a:sym typeface="Avenir"/>
              </a:rPr>
              <a:t>In </a:t>
            </a:r>
            <a:r>
              <a:rPr lang="en-US" sz="3200" dirty="0">
                <a:solidFill>
                  <a:srgbClr val="00BEBE"/>
                </a:solidFill>
                <a:latin typeface="Avenir"/>
                <a:ea typeface="Avenir"/>
                <a:cs typeface="Avenir"/>
                <a:sym typeface="Avenir"/>
              </a:rPr>
              <a:t>&amp; </a:t>
            </a:r>
            <a:r>
              <a:rPr lang="en-US" sz="3200" dirty="0">
                <a:solidFill>
                  <a:srgbClr val="262626"/>
                </a:solidFill>
                <a:latin typeface="Avenir"/>
                <a:ea typeface="Avenir"/>
                <a:cs typeface="Avenir"/>
                <a:sym typeface="Avenir"/>
              </a:rPr>
              <a:t>Out</a:t>
            </a:r>
            <a:endParaRPr sz="3200" dirty="0"/>
          </a:p>
        </p:txBody>
      </p:sp>
      <p:pic>
        <p:nvPicPr>
          <p:cNvPr id="522" name="Google Shape;522;p55" descr="Screen Shot 2015-09-12 at 12.03.10 PM.png"/>
          <p:cNvPicPr preferRelativeResize="0"/>
          <p:nvPr/>
        </p:nvPicPr>
        <p:blipFill rotWithShape="1">
          <a:blip r:embed="rId4">
            <a:alphaModFix/>
          </a:blip>
          <a:srcRect/>
          <a:stretch/>
        </p:blipFill>
        <p:spPr>
          <a:xfrm>
            <a:off x="4222575" y="2233488"/>
            <a:ext cx="615739" cy="546735"/>
          </a:xfrm>
          <a:prstGeom prst="rect">
            <a:avLst/>
          </a:prstGeom>
          <a:noFill/>
          <a:ln>
            <a:noFill/>
          </a:ln>
        </p:spPr>
      </p:pic>
      <p:pic>
        <p:nvPicPr>
          <p:cNvPr id="523" name="Google Shape;523;p55" descr="Screen Shot 2015-09-12 at 12.03.10 PM.png"/>
          <p:cNvPicPr preferRelativeResize="0"/>
          <p:nvPr/>
        </p:nvPicPr>
        <p:blipFill rotWithShape="1">
          <a:blip r:embed="rId4">
            <a:alphaModFix/>
          </a:blip>
          <a:srcRect/>
          <a:stretch/>
        </p:blipFill>
        <p:spPr>
          <a:xfrm rot="10800000" flipH="1">
            <a:off x="7324749" y="2240187"/>
            <a:ext cx="644687" cy="533349"/>
          </a:xfrm>
          <a:prstGeom prst="rect">
            <a:avLst/>
          </a:prstGeom>
          <a:noFill/>
          <a:ln>
            <a:noFill/>
          </a:ln>
        </p:spPr>
      </p:pic>
      <p:sp>
        <p:nvSpPr>
          <p:cNvPr id="524" name="Google Shape;524;p55"/>
          <p:cNvSpPr/>
          <p:nvPr/>
        </p:nvSpPr>
        <p:spPr>
          <a:xfrm>
            <a:off x="2676288" y="358213"/>
            <a:ext cx="6839400" cy="880800"/>
          </a:xfrm>
          <a:prstGeom prst="rect">
            <a:avLst/>
          </a:prstGeom>
          <a:noFill/>
          <a:ln w="38100" cap="flat" cmpd="sng">
            <a:solidFill>
              <a:srgbClr val="00BEB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2">
            <a:extLst>
              <a:ext uri="{FF2B5EF4-FFF2-40B4-BE49-F238E27FC236}">
                <a16:creationId xmlns:a16="http://schemas.microsoft.com/office/drawing/2014/main" id="{01F785C9-EA66-9E4C-B164-55C08FBB98F4}"/>
              </a:ext>
            </a:extLst>
          </p:cNvPr>
          <p:cNvPicPr>
            <a:picLocks noChangeAspect="1"/>
          </p:cNvPicPr>
          <p:nvPr/>
        </p:nvPicPr>
        <p:blipFill>
          <a:blip r:embed="rId5"/>
          <a:stretch>
            <a:fillRect/>
          </a:stretch>
        </p:blipFill>
        <p:spPr>
          <a:xfrm>
            <a:off x="-12" y="0"/>
            <a:ext cx="12192000" cy="1688724"/>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7134B74-A4B9-DE48-9615-EB22C7BC4CC8}"/>
              </a:ext>
            </a:extLst>
          </p:cNvPr>
          <p:cNvSpPr>
            <a:spLocks noGrp="1"/>
          </p:cNvSpPr>
          <p:nvPr>
            <p:ph type="body" idx="1"/>
          </p:nvPr>
        </p:nvSpPr>
        <p:spPr>
          <a:xfrm>
            <a:off x="1368624" y="2117562"/>
            <a:ext cx="10515600" cy="4351338"/>
          </a:xfrm>
        </p:spPr>
        <p:txBody>
          <a:bodyPr/>
          <a:lstStyle/>
          <a:p>
            <a:r>
              <a:rPr lang="en-US" dirty="0"/>
              <a:t>Have a defined audience </a:t>
            </a:r>
          </a:p>
          <a:p>
            <a:r>
              <a:rPr lang="en-US" dirty="0"/>
              <a:t>Personalize your messaging</a:t>
            </a:r>
          </a:p>
          <a:p>
            <a:r>
              <a:rPr lang="en-US" dirty="0"/>
              <a:t>Consistent content</a:t>
            </a:r>
          </a:p>
          <a:p>
            <a:r>
              <a:rPr lang="en-US" dirty="0"/>
              <a:t>Don’t sell - story tell</a:t>
            </a:r>
          </a:p>
          <a:p>
            <a:r>
              <a:rPr lang="en-US" dirty="0"/>
              <a:t>Engage the audience</a:t>
            </a:r>
          </a:p>
          <a:p>
            <a:r>
              <a:rPr lang="en-US" dirty="0"/>
              <a:t>Use for fast customer service </a:t>
            </a:r>
          </a:p>
        </p:txBody>
      </p:sp>
      <p:sp>
        <p:nvSpPr>
          <p:cNvPr id="5" name="Google Shape;532;p56">
            <a:extLst>
              <a:ext uri="{FF2B5EF4-FFF2-40B4-BE49-F238E27FC236}">
                <a16:creationId xmlns:a16="http://schemas.microsoft.com/office/drawing/2014/main" id="{6120423F-9D10-6F4A-A6D4-5B053907E124}"/>
              </a:ext>
            </a:extLst>
          </p:cNvPr>
          <p:cNvSpPr/>
          <p:nvPr/>
        </p:nvSpPr>
        <p:spPr>
          <a:xfrm>
            <a:off x="2225978" y="505769"/>
            <a:ext cx="7920600" cy="880800"/>
          </a:xfrm>
          <a:prstGeom prst="rect">
            <a:avLst/>
          </a:prstGeom>
          <a:noFill/>
          <a:ln w="38100" cap="flat" cmpd="sng">
            <a:solidFill>
              <a:srgbClr val="00BEB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a:extLst>
              <a:ext uri="{FF2B5EF4-FFF2-40B4-BE49-F238E27FC236}">
                <a16:creationId xmlns:a16="http://schemas.microsoft.com/office/drawing/2014/main" id="{F5CEB2D6-EEAE-294A-A6F7-5537321A5766}"/>
              </a:ext>
            </a:extLst>
          </p:cNvPr>
          <p:cNvSpPr txBox="1"/>
          <p:nvPr/>
        </p:nvSpPr>
        <p:spPr>
          <a:xfrm>
            <a:off x="3224573" y="687217"/>
            <a:ext cx="6511554" cy="584775"/>
          </a:xfrm>
          <a:prstGeom prst="rect">
            <a:avLst/>
          </a:prstGeom>
          <a:noFill/>
        </p:spPr>
        <p:txBody>
          <a:bodyPr wrap="square" rtlCol="0">
            <a:spAutoFit/>
          </a:bodyPr>
          <a:lstStyle/>
          <a:p>
            <a:r>
              <a:rPr lang="en-US" sz="3200" dirty="0">
                <a:solidFill>
                  <a:schemeClr val="tx1"/>
                </a:solidFill>
                <a:latin typeface="Avenir Book" panose="02000503020000020003" pitchFamily="2" charset="0"/>
              </a:rPr>
              <a:t>6 Keys To Social Media Success</a:t>
            </a:r>
          </a:p>
        </p:txBody>
      </p:sp>
      <p:pic>
        <p:nvPicPr>
          <p:cNvPr id="8" name="Picture 7">
            <a:extLst>
              <a:ext uri="{FF2B5EF4-FFF2-40B4-BE49-F238E27FC236}">
                <a16:creationId xmlns:a16="http://schemas.microsoft.com/office/drawing/2014/main" id="{EF2AB2E1-13EB-6B41-B11A-6A7A0167939A}"/>
              </a:ext>
            </a:extLst>
          </p:cNvPr>
          <p:cNvPicPr>
            <a:picLocks noChangeAspect="1"/>
          </p:cNvPicPr>
          <p:nvPr/>
        </p:nvPicPr>
        <p:blipFill>
          <a:blip r:embed="rId2"/>
          <a:stretch>
            <a:fillRect/>
          </a:stretch>
        </p:blipFill>
        <p:spPr>
          <a:xfrm>
            <a:off x="6876606" y="2698749"/>
            <a:ext cx="3735103" cy="2328043"/>
          </a:xfrm>
          <a:prstGeom prst="rect">
            <a:avLst/>
          </a:prstGeom>
        </p:spPr>
      </p:pic>
    </p:spTree>
    <p:extLst>
      <p:ext uri="{BB962C8B-B14F-4D97-AF65-F5344CB8AC3E}">
        <p14:creationId xmlns:p14="http://schemas.microsoft.com/office/powerpoint/2010/main" val="1207916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57"/>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539" name="Google Shape;539;p57"/>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a:p>
        </p:txBody>
      </p:sp>
      <p:pic>
        <p:nvPicPr>
          <p:cNvPr id="540" name="Google Shape;540;p57"/>
          <p:cNvPicPr preferRelativeResize="0"/>
          <p:nvPr/>
        </p:nvPicPr>
        <p:blipFill rotWithShape="1">
          <a:blip r:embed="rId3">
            <a:alphaModFix/>
          </a:blip>
          <a:srcRect/>
          <a:stretch/>
        </p:blipFill>
        <p:spPr>
          <a:xfrm>
            <a:off x="209300" y="65125"/>
            <a:ext cx="11773399" cy="6727751"/>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Google Shape;655;p69"/>
          <p:cNvSpPr txBox="1"/>
          <p:nvPr/>
        </p:nvSpPr>
        <p:spPr>
          <a:xfrm>
            <a:off x="686388" y="2654725"/>
            <a:ext cx="1989900" cy="948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133" dirty="0">
                <a:solidFill>
                  <a:srgbClr val="FFFFFF"/>
                </a:solidFill>
                <a:highlight>
                  <a:srgbClr val="00BEBE"/>
                </a:highlight>
                <a:latin typeface="Avenir"/>
                <a:ea typeface="Avenir"/>
                <a:cs typeface="Avenir"/>
                <a:sym typeface="Avenir"/>
              </a:rPr>
              <a:t> </a:t>
            </a:r>
            <a:r>
              <a:rPr lang="en-US" sz="2133" dirty="0" err="1">
                <a:solidFill>
                  <a:srgbClr val="FFFFFF"/>
                </a:solidFill>
                <a:highlight>
                  <a:srgbClr val="00BEBE"/>
                </a:highlight>
                <a:latin typeface="Avenir"/>
                <a:ea typeface="Avenir"/>
                <a:cs typeface="Avenir"/>
                <a:sym typeface="Avenir"/>
              </a:rPr>
              <a:t>Tra</a:t>
            </a:r>
            <a:r>
              <a:rPr lang="en-US" sz="2133" dirty="0">
                <a:solidFill>
                  <a:srgbClr val="FFFFFF"/>
                </a:solidFill>
                <a:highlight>
                  <a:srgbClr val="00BEBE"/>
                </a:highlight>
                <a:latin typeface="Avenir"/>
                <a:ea typeface="Avenir"/>
                <a:cs typeface="Avenir"/>
                <a:sym typeface="Avenir"/>
              </a:rPr>
              <a:t>-Digital       </a:t>
            </a:r>
            <a:endParaRPr dirty="0">
              <a:solidFill>
                <a:srgbClr val="FFFFFF"/>
              </a:solidFill>
              <a:highlight>
                <a:srgbClr val="00BEBE"/>
              </a:highlight>
            </a:endParaRPr>
          </a:p>
        </p:txBody>
      </p:sp>
      <p:sp>
        <p:nvSpPr>
          <p:cNvPr id="656" name="Google Shape;656;p69"/>
          <p:cNvSpPr txBox="1"/>
          <p:nvPr/>
        </p:nvSpPr>
        <p:spPr>
          <a:xfrm>
            <a:off x="2426689" y="2524213"/>
            <a:ext cx="7490400" cy="420600"/>
          </a:xfrm>
          <a:prstGeom prst="rect">
            <a:avLst/>
          </a:prstGeom>
          <a:noFill/>
          <a:ln>
            <a:noFill/>
          </a:ln>
        </p:spPr>
        <p:txBody>
          <a:bodyPr spcFirstLastPara="1" wrap="square" lIns="91425" tIns="45700" rIns="91425" bIns="45700" anchor="t" anchorCtr="0">
            <a:noAutofit/>
          </a:bodyPr>
          <a:lstStyle/>
          <a:p>
            <a:pPr marL="0" lvl="0" indent="0" algn="ctr" rtl="0">
              <a:lnSpc>
                <a:spcPct val="150000"/>
              </a:lnSpc>
              <a:spcBef>
                <a:spcPts val="0"/>
              </a:spcBef>
              <a:spcAft>
                <a:spcPts val="0"/>
              </a:spcAft>
              <a:buNone/>
            </a:pPr>
            <a:r>
              <a:rPr lang="en-US" sz="2000" b="1" dirty="0">
                <a:solidFill>
                  <a:srgbClr val="262626"/>
                </a:solidFill>
                <a:latin typeface="Avenir"/>
                <a:ea typeface="Avenir"/>
                <a:cs typeface="Avenir"/>
                <a:sym typeface="Avenir"/>
              </a:rPr>
              <a:t>Influencer Marketing……………….No Peer To Peer Impact</a:t>
            </a:r>
            <a:endParaRPr sz="2000" dirty="0"/>
          </a:p>
          <a:p>
            <a:pPr marL="0" marR="0" lvl="0" indent="0" algn="ctr" rtl="0">
              <a:lnSpc>
                <a:spcPct val="150000"/>
              </a:lnSpc>
              <a:spcBef>
                <a:spcPts val="0"/>
              </a:spcBef>
              <a:spcAft>
                <a:spcPts val="0"/>
              </a:spcAft>
              <a:buNone/>
            </a:pPr>
            <a:endParaRPr dirty="0"/>
          </a:p>
          <a:p>
            <a:pPr marL="0" marR="0" lvl="0" indent="0" algn="l" rtl="0">
              <a:lnSpc>
                <a:spcPct val="150000"/>
              </a:lnSpc>
              <a:spcBef>
                <a:spcPts val="0"/>
              </a:spcBef>
              <a:spcAft>
                <a:spcPts val="0"/>
              </a:spcAft>
              <a:buNone/>
            </a:pPr>
            <a:endParaRPr sz="1533" b="1" dirty="0">
              <a:solidFill>
                <a:srgbClr val="262626"/>
              </a:solidFill>
              <a:latin typeface="Avenir"/>
              <a:ea typeface="Avenir"/>
              <a:cs typeface="Avenir"/>
              <a:sym typeface="Avenir"/>
            </a:endParaRPr>
          </a:p>
          <a:p>
            <a:pPr marL="0" marR="0" lvl="0" indent="0" algn="l" rtl="0">
              <a:spcBef>
                <a:spcPts val="0"/>
              </a:spcBef>
              <a:spcAft>
                <a:spcPts val="0"/>
              </a:spcAft>
              <a:buNone/>
            </a:pPr>
            <a:endParaRPr sz="1533" dirty="0">
              <a:solidFill>
                <a:schemeClr val="dk1"/>
              </a:solidFill>
              <a:latin typeface="Calibri"/>
              <a:ea typeface="Calibri"/>
              <a:cs typeface="Calibri"/>
              <a:sym typeface="Calibri"/>
            </a:endParaRPr>
          </a:p>
        </p:txBody>
      </p:sp>
      <p:sp>
        <p:nvSpPr>
          <p:cNvPr id="657" name="Google Shape;657;p69"/>
          <p:cNvSpPr txBox="1"/>
          <p:nvPr/>
        </p:nvSpPr>
        <p:spPr>
          <a:xfrm>
            <a:off x="9612965" y="2655923"/>
            <a:ext cx="2079300" cy="948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133" dirty="0">
                <a:solidFill>
                  <a:srgbClr val="FFFFFF"/>
                </a:solidFill>
                <a:highlight>
                  <a:srgbClr val="00BEBE"/>
                </a:highlight>
                <a:latin typeface="Avenir"/>
                <a:ea typeface="Avenir"/>
                <a:cs typeface="Avenir"/>
                <a:sym typeface="Avenir"/>
              </a:rPr>
              <a:t> Traditional </a:t>
            </a:r>
            <a:endParaRPr dirty="0">
              <a:solidFill>
                <a:srgbClr val="FFFFFF"/>
              </a:solidFill>
              <a:highlight>
                <a:srgbClr val="00BEBE"/>
              </a:highlight>
            </a:endParaRPr>
          </a:p>
        </p:txBody>
      </p:sp>
      <p:sp>
        <p:nvSpPr>
          <p:cNvPr id="658" name="Google Shape;658;p69"/>
          <p:cNvSpPr txBox="1">
            <a:spLocks noGrp="1"/>
          </p:cNvSpPr>
          <p:nvPr>
            <p:ph type="title"/>
          </p:nvPr>
        </p:nvSpPr>
        <p:spPr>
          <a:xfrm>
            <a:off x="838189" y="170461"/>
            <a:ext cx="10515600" cy="13257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62626"/>
              </a:buClr>
              <a:buSzPts val="3200"/>
              <a:buFont typeface="Avenir"/>
              <a:buNone/>
            </a:pPr>
            <a:r>
              <a:rPr lang="en-US" sz="3200" b="1">
                <a:solidFill>
                  <a:srgbClr val="262626"/>
                </a:solidFill>
                <a:latin typeface="Avenir"/>
                <a:ea typeface="Avenir"/>
                <a:cs typeface="Avenir"/>
                <a:sym typeface="Avenir"/>
              </a:rPr>
              <a:t>Marketing Tactics: </a:t>
            </a:r>
            <a:r>
              <a:rPr lang="en-US" sz="3200">
                <a:solidFill>
                  <a:srgbClr val="262626"/>
                </a:solidFill>
                <a:latin typeface="Avenir"/>
                <a:ea typeface="Avenir"/>
                <a:cs typeface="Avenir"/>
                <a:sym typeface="Avenir"/>
              </a:rPr>
              <a:t>In </a:t>
            </a:r>
            <a:r>
              <a:rPr lang="en-US" sz="3200">
                <a:solidFill>
                  <a:srgbClr val="00BEBE"/>
                </a:solidFill>
                <a:latin typeface="Avenir"/>
                <a:ea typeface="Avenir"/>
                <a:cs typeface="Avenir"/>
                <a:sym typeface="Avenir"/>
              </a:rPr>
              <a:t>&amp; </a:t>
            </a:r>
            <a:r>
              <a:rPr lang="en-US" sz="3200">
                <a:solidFill>
                  <a:srgbClr val="262626"/>
                </a:solidFill>
                <a:latin typeface="Avenir"/>
                <a:ea typeface="Avenir"/>
                <a:cs typeface="Avenir"/>
                <a:sym typeface="Avenir"/>
              </a:rPr>
              <a:t>Out</a:t>
            </a:r>
            <a:endParaRPr sz="3200"/>
          </a:p>
        </p:txBody>
      </p:sp>
      <p:pic>
        <p:nvPicPr>
          <p:cNvPr id="659" name="Google Shape;659;p69" descr="Screen Shot 2015-09-12 at 12.03.10 PM.png"/>
          <p:cNvPicPr preferRelativeResize="0"/>
          <p:nvPr/>
        </p:nvPicPr>
        <p:blipFill rotWithShape="1">
          <a:blip r:embed="rId3">
            <a:alphaModFix/>
          </a:blip>
          <a:srcRect/>
          <a:stretch/>
        </p:blipFill>
        <p:spPr>
          <a:xfrm>
            <a:off x="4151806" y="1800315"/>
            <a:ext cx="615739" cy="546735"/>
          </a:xfrm>
          <a:prstGeom prst="rect">
            <a:avLst/>
          </a:prstGeom>
          <a:noFill/>
          <a:ln>
            <a:noFill/>
          </a:ln>
        </p:spPr>
      </p:pic>
      <p:pic>
        <p:nvPicPr>
          <p:cNvPr id="660" name="Google Shape;660;p69" descr="Screen Shot 2015-09-12 at 12.03.10 PM.png"/>
          <p:cNvPicPr preferRelativeResize="0"/>
          <p:nvPr/>
        </p:nvPicPr>
        <p:blipFill rotWithShape="1">
          <a:blip r:embed="rId3">
            <a:alphaModFix/>
          </a:blip>
          <a:srcRect/>
          <a:stretch/>
        </p:blipFill>
        <p:spPr>
          <a:xfrm rot="10800000" flipH="1">
            <a:off x="7424457" y="1918563"/>
            <a:ext cx="644687" cy="533349"/>
          </a:xfrm>
          <a:prstGeom prst="rect">
            <a:avLst/>
          </a:prstGeom>
          <a:noFill/>
          <a:ln>
            <a:noFill/>
          </a:ln>
        </p:spPr>
      </p:pic>
      <p:sp>
        <p:nvSpPr>
          <p:cNvPr id="661" name="Google Shape;661;p69"/>
          <p:cNvSpPr/>
          <p:nvPr/>
        </p:nvSpPr>
        <p:spPr>
          <a:xfrm>
            <a:off x="2676288" y="392888"/>
            <a:ext cx="6839400" cy="880800"/>
          </a:xfrm>
          <a:prstGeom prst="rect">
            <a:avLst/>
          </a:prstGeom>
          <a:noFill/>
          <a:ln w="38100" cap="flat" cmpd="sng">
            <a:solidFill>
              <a:srgbClr val="00BEB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2">
            <a:extLst>
              <a:ext uri="{FF2B5EF4-FFF2-40B4-BE49-F238E27FC236}">
                <a16:creationId xmlns:a16="http://schemas.microsoft.com/office/drawing/2014/main" id="{C0AECED2-4333-3A46-A1C5-486597D4274E}"/>
              </a:ext>
            </a:extLst>
          </p:cNvPr>
          <p:cNvPicPr>
            <a:picLocks noChangeAspect="1"/>
          </p:cNvPicPr>
          <p:nvPr/>
        </p:nvPicPr>
        <p:blipFill>
          <a:blip r:embed="rId4"/>
          <a:stretch>
            <a:fillRect/>
          </a:stretch>
        </p:blipFill>
        <p:spPr>
          <a:xfrm>
            <a:off x="-12" y="-52762"/>
            <a:ext cx="12192000" cy="1688724"/>
          </a:xfrm>
          <a:prstGeom prst="rect">
            <a:avLst/>
          </a:prstGeom>
        </p:spPr>
      </p:pic>
      <p:pic>
        <p:nvPicPr>
          <p:cNvPr id="7" name="Picture 6">
            <a:extLst>
              <a:ext uri="{FF2B5EF4-FFF2-40B4-BE49-F238E27FC236}">
                <a16:creationId xmlns:a16="http://schemas.microsoft.com/office/drawing/2014/main" id="{84A7DD42-CCCE-6A43-BF49-8AEB8889EB50}"/>
              </a:ext>
            </a:extLst>
          </p:cNvPr>
          <p:cNvPicPr>
            <a:picLocks noChangeAspect="1"/>
          </p:cNvPicPr>
          <p:nvPr/>
        </p:nvPicPr>
        <p:blipFill>
          <a:blip r:embed="rId5"/>
          <a:stretch>
            <a:fillRect/>
          </a:stretch>
        </p:blipFill>
        <p:spPr>
          <a:xfrm>
            <a:off x="894319" y="3602725"/>
            <a:ext cx="5402369" cy="2862016"/>
          </a:xfrm>
          <a:prstGeom prst="rect">
            <a:avLst/>
          </a:prstGeom>
        </p:spPr>
      </p:pic>
      <p:pic>
        <p:nvPicPr>
          <p:cNvPr id="13" name="Picture 12">
            <a:extLst>
              <a:ext uri="{FF2B5EF4-FFF2-40B4-BE49-F238E27FC236}">
                <a16:creationId xmlns:a16="http://schemas.microsoft.com/office/drawing/2014/main" id="{EE2A2549-BB94-AF45-989D-85B5360AD916}"/>
              </a:ext>
            </a:extLst>
          </p:cNvPr>
          <p:cNvPicPr>
            <a:picLocks noChangeAspect="1"/>
          </p:cNvPicPr>
          <p:nvPr/>
        </p:nvPicPr>
        <p:blipFill>
          <a:blip r:embed="rId6"/>
          <a:stretch>
            <a:fillRect/>
          </a:stretch>
        </p:blipFill>
        <p:spPr>
          <a:xfrm>
            <a:off x="6981892" y="3603095"/>
            <a:ext cx="3670723" cy="2862017"/>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FCFE48F-AB95-C847-8E63-D00A3BDE1F65}"/>
              </a:ext>
            </a:extLst>
          </p:cNvPr>
          <p:cNvPicPr>
            <a:picLocks noChangeAspect="1"/>
          </p:cNvPicPr>
          <p:nvPr/>
        </p:nvPicPr>
        <p:blipFill>
          <a:blip r:embed="rId2"/>
          <a:stretch>
            <a:fillRect/>
          </a:stretch>
        </p:blipFill>
        <p:spPr>
          <a:xfrm>
            <a:off x="1398921" y="1080460"/>
            <a:ext cx="9394158" cy="4697079"/>
          </a:xfrm>
          <a:prstGeom prst="rect">
            <a:avLst/>
          </a:prstGeom>
        </p:spPr>
      </p:pic>
    </p:spTree>
    <p:extLst>
      <p:ext uri="{BB962C8B-B14F-4D97-AF65-F5344CB8AC3E}">
        <p14:creationId xmlns:p14="http://schemas.microsoft.com/office/powerpoint/2010/main" val="17967866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pic>
        <p:nvPicPr>
          <p:cNvPr id="668" name="Google Shape;668;p70"/>
          <p:cNvPicPr preferRelativeResize="0"/>
          <p:nvPr/>
        </p:nvPicPr>
        <p:blipFill>
          <a:blip r:embed="rId3">
            <a:alphaModFix/>
          </a:blip>
          <a:stretch>
            <a:fillRect/>
          </a:stretch>
        </p:blipFill>
        <p:spPr>
          <a:xfrm>
            <a:off x="3369650" y="4829325"/>
            <a:ext cx="7762875" cy="523875"/>
          </a:xfrm>
          <a:prstGeom prst="rect">
            <a:avLst/>
          </a:prstGeom>
          <a:noFill/>
          <a:ln>
            <a:noFill/>
          </a:ln>
        </p:spPr>
      </p:pic>
      <p:pic>
        <p:nvPicPr>
          <p:cNvPr id="669" name="Google Shape;669;p70"/>
          <p:cNvPicPr preferRelativeResize="0"/>
          <p:nvPr/>
        </p:nvPicPr>
        <p:blipFill>
          <a:blip r:embed="rId4">
            <a:alphaModFix/>
          </a:blip>
          <a:stretch>
            <a:fillRect/>
          </a:stretch>
        </p:blipFill>
        <p:spPr>
          <a:xfrm>
            <a:off x="2644100" y="334900"/>
            <a:ext cx="7146649" cy="6188200"/>
          </a:xfrm>
          <a:prstGeom prst="rect">
            <a:avLst/>
          </a:prstGeom>
          <a:noFill/>
          <a:ln>
            <a:noFill/>
          </a:ln>
        </p:spPr>
      </p:pic>
      <p:pic>
        <p:nvPicPr>
          <p:cNvPr id="670" name="Google Shape;670;p70"/>
          <p:cNvPicPr preferRelativeResize="0"/>
          <p:nvPr/>
        </p:nvPicPr>
        <p:blipFill>
          <a:blip r:embed="rId5">
            <a:alphaModFix/>
          </a:blip>
          <a:stretch>
            <a:fillRect/>
          </a:stretch>
        </p:blipFill>
        <p:spPr>
          <a:xfrm>
            <a:off x="8333924" y="6196750"/>
            <a:ext cx="910375" cy="227600"/>
          </a:xfrm>
          <a:prstGeom prst="rect">
            <a:avLst/>
          </a:prstGeom>
          <a:noFill/>
          <a:ln>
            <a:noFill/>
          </a:ln>
        </p:spPr>
      </p:pic>
      <p:pic>
        <p:nvPicPr>
          <p:cNvPr id="671" name="Google Shape;671;p70"/>
          <p:cNvPicPr preferRelativeResize="0"/>
          <p:nvPr/>
        </p:nvPicPr>
        <p:blipFill>
          <a:blip r:embed="rId3">
            <a:alphaModFix/>
          </a:blip>
          <a:stretch>
            <a:fillRect/>
          </a:stretch>
        </p:blipFill>
        <p:spPr>
          <a:xfrm>
            <a:off x="2214563" y="1087513"/>
            <a:ext cx="7762875" cy="523875"/>
          </a:xfrm>
          <a:prstGeom prst="rect">
            <a:avLst/>
          </a:prstGeom>
          <a:noFill/>
          <a:ln>
            <a:noFill/>
          </a:ln>
        </p:spPr>
      </p:pic>
      <p:sp>
        <p:nvSpPr>
          <p:cNvPr id="672" name="Google Shape;672;p70"/>
          <p:cNvSpPr txBox="1"/>
          <p:nvPr/>
        </p:nvSpPr>
        <p:spPr>
          <a:xfrm>
            <a:off x="4160975" y="1087525"/>
            <a:ext cx="3729900" cy="80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a:latin typeface="Avenir"/>
                <a:ea typeface="Avenir"/>
                <a:cs typeface="Avenir"/>
                <a:sym typeface="Avenir"/>
              </a:rPr>
              <a:t>Fastest Growing Online Acquisition Method</a:t>
            </a:r>
            <a:endParaRPr b="1">
              <a:latin typeface="Avenir"/>
              <a:ea typeface="Avenir"/>
              <a:cs typeface="Avenir"/>
              <a:sym typeface="Aveni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pic>
        <p:nvPicPr>
          <p:cNvPr id="678" name="Google Shape;678;p71"/>
          <p:cNvPicPr preferRelativeResize="0"/>
          <p:nvPr/>
        </p:nvPicPr>
        <p:blipFill>
          <a:blip r:embed="rId3">
            <a:alphaModFix/>
          </a:blip>
          <a:stretch>
            <a:fillRect/>
          </a:stretch>
        </p:blipFill>
        <p:spPr>
          <a:xfrm>
            <a:off x="2147775" y="396950"/>
            <a:ext cx="7896452" cy="5905501"/>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 name="Freeform 3">
            <a:extLst>
              <a:ext uri="{FF2B5EF4-FFF2-40B4-BE49-F238E27FC236}">
                <a16:creationId xmlns:a16="http://schemas.microsoft.com/office/drawing/2014/main" id="{4051D790-F07B-9C4C-847B-E1591F84A936}"/>
              </a:ext>
            </a:extLst>
          </p:cNvPr>
          <p:cNvSpPr/>
          <p:nvPr/>
        </p:nvSpPr>
        <p:spPr>
          <a:xfrm>
            <a:off x="0" y="0"/>
            <a:ext cx="12192000" cy="1725434"/>
          </a:xfrm>
          <a:custGeom>
            <a:avLst/>
            <a:gdLst>
              <a:gd name="connsiteX0" fmla="*/ 0 w 3268116"/>
              <a:gd name="connsiteY0" fmla="*/ 0 h 5144785"/>
              <a:gd name="connsiteX1" fmla="*/ 3268116 w 3268116"/>
              <a:gd name="connsiteY1" fmla="*/ 0 h 5144785"/>
              <a:gd name="connsiteX2" fmla="*/ 3268116 w 3268116"/>
              <a:gd name="connsiteY2" fmla="*/ 5144785 h 5144785"/>
              <a:gd name="connsiteX3" fmla="*/ 0 w 3268116"/>
              <a:gd name="connsiteY3" fmla="*/ 5144785 h 5144785"/>
              <a:gd name="connsiteX4" fmla="*/ 0 w 3268116"/>
              <a:gd name="connsiteY4" fmla="*/ 0 h 5144785"/>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268116" h="5144785">
                <a:moveTo>
                  <a:pt x="0" y="0"/>
                </a:moveTo>
                <a:lnTo>
                  <a:pt x="3268116" y="0"/>
                </a:lnTo>
                <a:lnTo>
                  <a:pt x="3268116" y="5144785"/>
                </a:lnTo>
                <a:lnTo>
                  <a:pt x="0" y="5144785"/>
                </a:lnTo>
                <a:lnTo>
                  <a:pt x="0" y="0"/>
                </a:lnTo>
              </a:path>
            </a:pathLst>
          </a:custGeom>
          <a:solidFill>
            <a:srgbClr val="00000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4" name="Google Shape;684;p72"/>
          <p:cNvSpPr txBox="1">
            <a:spLocks noGrp="1"/>
          </p:cNvSpPr>
          <p:nvPr>
            <p:ph type="body" idx="1"/>
          </p:nvPr>
        </p:nvSpPr>
        <p:spPr>
          <a:xfrm>
            <a:off x="1123000" y="2206625"/>
            <a:ext cx="5253900" cy="4351200"/>
          </a:xfrm>
          <a:prstGeom prst="rect">
            <a:avLst/>
          </a:prstGeom>
        </p:spPr>
        <p:txBody>
          <a:bodyPr spcFirstLastPara="1" wrap="square" lIns="91425" tIns="45700" rIns="91425" bIns="45700" anchor="t" anchorCtr="0">
            <a:noAutofit/>
          </a:bodyPr>
          <a:lstStyle/>
          <a:p>
            <a:pPr marL="0" lvl="0" indent="0" algn="ctr" rtl="0">
              <a:lnSpc>
                <a:spcPct val="150000"/>
              </a:lnSpc>
              <a:spcBef>
                <a:spcPts val="0"/>
              </a:spcBef>
              <a:spcAft>
                <a:spcPts val="0"/>
              </a:spcAft>
              <a:buClr>
                <a:schemeClr val="dk1"/>
              </a:buClr>
              <a:buSzPts val="1100"/>
              <a:buFont typeface="Arial"/>
              <a:buNone/>
            </a:pPr>
            <a:r>
              <a:rPr lang="en-US" sz="3600" b="1" dirty="0">
                <a:solidFill>
                  <a:srgbClr val="0A0A0A"/>
                </a:solidFill>
                <a:latin typeface="Avenir"/>
                <a:ea typeface="Avenir"/>
                <a:cs typeface="Avenir"/>
                <a:sym typeface="Avenir"/>
              </a:rPr>
              <a:t>94%</a:t>
            </a:r>
            <a:r>
              <a:rPr lang="en-US" sz="3600" dirty="0">
                <a:solidFill>
                  <a:srgbClr val="0A0A0A"/>
                </a:solidFill>
                <a:latin typeface="Avenir"/>
                <a:ea typeface="Avenir"/>
                <a:cs typeface="Avenir"/>
                <a:sym typeface="Avenir"/>
              </a:rPr>
              <a:t> </a:t>
            </a:r>
            <a:r>
              <a:rPr lang="en-US" sz="2300" dirty="0">
                <a:solidFill>
                  <a:srgbClr val="0A0A0A"/>
                </a:solidFill>
                <a:latin typeface="Avenir"/>
                <a:ea typeface="Avenir"/>
                <a:cs typeface="Avenir"/>
                <a:sym typeface="Avenir"/>
              </a:rPr>
              <a:t>of marketers said influencer marketing is an effective practice </a:t>
            </a:r>
            <a:endParaRPr sz="2300" dirty="0">
              <a:solidFill>
                <a:srgbClr val="0A0A0A"/>
              </a:solidFill>
              <a:latin typeface="Avenir"/>
              <a:ea typeface="Avenir"/>
              <a:cs typeface="Avenir"/>
              <a:sym typeface="Avenir"/>
            </a:endParaRPr>
          </a:p>
          <a:p>
            <a:pPr marL="0" lvl="0" indent="0" algn="ctr" rtl="0">
              <a:lnSpc>
                <a:spcPct val="150000"/>
              </a:lnSpc>
              <a:spcBef>
                <a:spcPts val="0"/>
              </a:spcBef>
              <a:spcAft>
                <a:spcPts val="0"/>
              </a:spcAft>
              <a:buNone/>
            </a:pPr>
            <a:r>
              <a:rPr lang="en-US" sz="2300" dirty="0">
                <a:solidFill>
                  <a:srgbClr val="0A0A0A"/>
                </a:solidFill>
                <a:latin typeface="Avenir"/>
                <a:ea typeface="Avenir"/>
                <a:cs typeface="Avenir"/>
                <a:sym typeface="Avenir"/>
              </a:rPr>
              <a:t>&amp; </a:t>
            </a:r>
            <a:endParaRPr sz="2300" dirty="0">
              <a:solidFill>
                <a:srgbClr val="0A0A0A"/>
              </a:solidFill>
              <a:latin typeface="Avenir"/>
              <a:ea typeface="Avenir"/>
              <a:cs typeface="Avenir"/>
              <a:sym typeface="Avenir"/>
            </a:endParaRPr>
          </a:p>
          <a:p>
            <a:pPr marL="0" lvl="0" indent="0" algn="ctr" rtl="0">
              <a:lnSpc>
                <a:spcPct val="150000"/>
              </a:lnSpc>
              <a:spcBef>
                <a:spcPts val="0"/>
              </a:spcBef>
              <a:spcAft>
                <a:spcPts val="0"/>
              </a:spcAft>
              <a:buClr>
                <a:schemeClr val="dk1"/>
              </a:buClr>
              <a:buSzPts val="1100"/>
              <a:buFont typeface="Arial"/>
              <a:buNone/>
            </a:pPr>
            <a:r>
              <a:rPr lang="en-US" sz="2300" dirty="0">
                <a:solidFill>
                  <a:srgbClr val="0A0A0A"/>
                </a:solidFill>
                <a:latin typeface="Avenir"/>
                <a:ea typeface="Avenir"/>
                <a:cs typeface="Avenir"/>
                <a:sym typeface="Avenir"/>
              </a:rPr>
              <a:t>can generate up to </a:t>
            </a:r>
            <a:r>
              <a:rPr lang="en-US" sz="3600" b="1" dirty="0">
                <a:solidFill>
                  <a:srgbClr val="26C7D1"/>
                </a:solidFill>
                <a:latin typeface="Avenir"/>
                <a:ea typeface="Avenir"/>
                <a:cs typeface="Avenir"/>
                <a:sym typeface="Avenir"/>
              </a:rPr>
              <a:t>11x</a:t>
            </a:r>
            <a:r>
              <a:rPr lang="en-US" sz="2300" b="1" dirty="0">
                <a:solidFill>
                  <a:srgbClr val="26C7D1"/>
                </a:solidFill>
                <a:latin typeface="Avenir"/>
                <a:ea typeface="Avenir"/>
                <a:cs typeface="Avenir"/>
                <a:sym typeface="Avenir"/>
              </a:rPr>
              <a:t> </a:t>
            </a:r>
            <a:r>
              <a:rPr lang="en-US" sz="2300" dirty="0">
                <a:solidFill>
                  <a:srgbClr val="0A0A0A"/>
                </a:solidFill>
                <a:latin typeface="Avenir"/>
                <a:ea typeface="Avenir"/>
                <a:cs typeface="Avenir"/>
                <a:sym typeface="Avenir"/>
              </a:rPr>
              <a:t>the ROI of traditional advertising.</a:t>
            </a:r>
            <a:endParaRPr sz="2300" dirty="0">
              <a:latin typeface="Avenir"/>
              <a:ea typeface="Avenir"/>
              <a:cs typeface="Avenir"/>
              <a:sym typeface="Avenir"/>
            </a:endParaRPr>
          </a:p>
        </p:txBody>
      </p:sp>
      <p:pic>
        <p:nvPicPr>
          <p:cNvPr id="685" name="Google Shape;685;p72"/>
          <p:cNvPicPr preferRelativeResize="0"/>
          <p:nvPr/>
        </p:nvPicPr>
        <p:blipFill>
          <a:blip r:embed="rId3">
            <a:alphaModFix/>
          </a:blip>
          <a:stretch>
            <a:fillRect/>
          </a:stretch>
        </p:blipFill>
        <p:spPr>
          <a:xfrm>
            <a:off x="7230875" y="2349749"/>
            <a:ext cx="3838125" cy="3459800"/>
          </a:xfrm>
          <a:prstGeom prst="rect">
            <a:avLst/>
          </a:prstGeom>
          <a:noFill/>
          <a:ln>
            <a:noFill/>
          </a:ln>
        </p:spPr>
      </p:pic>
      <p:sp>
        <p:nvSpPr>
          <p:cNvPr id="686" name="Google Shape;686;p72"/>
          <p:cNvSpPr txBox="1"/>
          <p:nvPr/>
        </p:nvSpPr>
        <p:spPr>
          <a:xfrm>
            <a:off x="1754675" y="467150"/>
            <a:ext cx="8231700" cy="972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600" dirty="0">
                <a:solidFill>
                  <a:schemeClr val="bg1"/>
                </a:solidFill>
                <a:latin typeface="Avenir"/>
                <a:ea typeface="Avenir"/>
                <a:cs typeface="Avenir"/>
                <a:sym typeface="Avenir"/>
              </a:rPr>
              <a:t>The Proof Is In the ROI</a:t>
            </a:r>
            <a:endParaRPr sz="3600" dirty="0">
              <a:solidFill>
                <a:schemeClr val="bg1"/>
              </a:solidFill>
              <a:latin typeface="Avenir"/>
              <a:ea typeface="Avenir"/>
              <a:cs typeface="Avenir"/>
              <a:sym typeface="Avenir"/>
            </a:endParaRPr>
          </a:p>
        </p:txBody>
      </p:sp>
      <p:sp>
        <p:nvSpPr>
          <p:cNvPr id="687" name="Google Shape;687;p72"/>
          <p:cNvSpPr/>
          <p:nvPr/>
        </p:nvSpPr>
        <p:spPr>
          <a:xfrm>
            <a:off x="3243575" y="428200"/>
            <a:ext cx="5253900" cy="880800"/>
          </a:xfrm>
          <a:prstGeom prst="rect">
            <a:avLst/>
          </a:prstGeom>
          <a:noFill/>
          <a:ln w="38100" cap="flat" cmpd="sng">
            <a:solidFill>
              <a:srgbClr val="00BEB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sp>
        <p:nvSpPr>
          <p:cNvPr id="702" name="Google Shape;702;p74"/>
          <p:cNvSpPr txBox="1"/>
          <p:nvPr/>
        </p:nvSpPr>
        <p:spPr>
          <a:xfrm>
            <a:off x="330900" y="2456475"/>
            <a:ext cx="4993200" cy="3000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000" b="1">
                <a:solidFill>
                  <a:schemeClr val="dk1"/>
                </a:solidFill>
                <a:latin typeface="Avenir"/>
                <a:ea typeface="Avenir"/>
                <a:cs typeface="Avenir"/>
                <a:sym typeface="Avenir"/>
              </a:rPr>
              <a:t>Micro Blogger Communities</a:t>
            </a:r>
            <a:endParaRPr sz="3000" b="1">
              <a:solidFill>
                <a:schemeClr val="dk1"/>
              </a:solidFill>
              <a:latin typeface="Avenir"/>
              <a:ea typeface="Avenir"/>
              <a:cs typeface="Avenir"/>
              <a:sym typeface="Avenir"/>
            </a:endParaRPr>
          </a:p>
          <a:p>
            <a:pPr marL="0" lvl="0" indent="0" algn="ctr" rtl="0">
              <a:spcBef>
                <a:spcPts val="0"/>
              </a:spcBef>
              <a:spcAft>
                <a:spcPts val="0"/>
              </a:spcAft>
              <a:buNone/>
            </a:pPr>
            <a:r>
              <a:rPr lang="en-US" sz="3000" b="1">
                <a:solidFill>
                  <a:schemeClr val="dk1"/>
                </a:solidFill>
                <a:latin typeface="Avenir"/>
                <a:ea typeface="Avenir"/>
                <a:cs typeface="Avenir"/>
                <a:sym typeface="Avenir"/>
              </a:rPr>
              <a:t>Create a Big Impact</a:t>
            </a:r>
            <a:endParaRPr sz="3000">
              <a:latin typeface="Avenir"/>
              <a:ea typeface="Avenir"/>
              <a:cs typeface="Avenir"/>
              <a:sym typeface="Avenir"/>
            </a:endParaRPr>
          </a:p>
        </p:txBody>
      </p:sp>
      <p:sp>
        <p:nvSpPr>
          <p:cNvPr id="703" name="Google Shape;703;p74"/>
          <p:cNvSpPr txBox="1"/>
          <p:nvPr/>
        </p:nvSpPr>
        <p:spPr>
          <a:xfrm>
            <a:off x="0" y="3140250"/>
            <a:ext cx="4241100" cy="67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704" name="Google Shape;704;p74"/>
          <p:cNvPicPr preferRelativeResize="0"/>
          <p:nvPr/>
        </p:nvPicPr>
        <p:blipFill>
          <a:blip r:embed="rId3">
            <a:alphaModFix/>
          </a:blip>
          <a:stretch>
            <a:fillRect/>
          </a:stretch>
        </p:blipFill>
        <p:spPr>
          <a:xfrm>
            <a:off x="5456300" y="665850"/>
            <a:ext cx="6154349" cy="5281673"/>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Google Shape;710;p75"/>
          <p:cNvSpPr txBox="1"/>
          <p:nvPr/>
        </p:nvSpPr>
        <p:spPr>
          <a:xfrm>
            <a:off x="1313500" y="2622800"/>
            <a:ext cx="2055300" cy="6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11" name="Google Shape;711;p75"/>
          <p:cNvSpPr txBox="1"/>
          <p:nvPr/>
        </p:nvSpPr>
        <p:spPr>
          <a:xfrm>
            <a:off x="1102725" y="2176950"/>
            <a:ext cx="4389000" cy="428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6000">
                <a:solidFill>
                  <a:srgbClr val="0A0A0A"/>
                </a:solidFill>
                <a:highlight>
                  <a:srgbClr val="FFFFFF"/>
                </a:highlight>
                <a:latin typeface="Avenir"/>
                <a:ea typeface="Avenir"/>
                <a:cs typeface="Avenir"/>
                <a:sym typeface="Avenir"/>
              </a:rPr>
              <a:t>92%</a:t>
            </a:r>
            <a:r>
              <a:rPr lang="en-US" sz="2800">
                <a:solidFill>
                  <a:srgbClr val="0A0A0A"/>
                </a:solidFill>
                <a:highlight>
                  <a:srgbClr val="FFFFFF"/>
                </a:highlight>
                <a:latin typeface="Avenir"/>
                <a:ea typeface="Avenir"/>
                <a:cs typeface="Avenir"/>
                <a:sym typeface="Avenir"/>
              </a:rPr>
              <a:t> </a:t>
            </a:r>
            <a:endParaRPr sz="2800">
              <a:solidFill>
                <a:srgbClr val="0A0A0A"/>
              </a:solidFill>
              <a:highlight>
                <a:srgbClr val="FFFFFF"/>
              </a:highlight>
              <a:latin typeface="Avenir"/>
              <a:ea typeface="Avenir"/>
              <a:cs typeface="Avenir"/>
              <a:sym typeface="Avenir"/>
            </a:endParaRPr>
          </a:p>
          <a:p>
            <a:pPr marL="0" lvl="0" indent="0" algn="ctr" rtl="0">
              <a:spcBef>
                <a:spcPts val="0"/>
              </a:spcBef>
              <a:spcAft>
                <a:spcPts val="0"/>
              </a:spcAft>
              <a:buNone/>
            </a:pPr>
            <a:r>
              <a:rPr lang="en-US" sz="2800">
                <a:solidFill>
                  <a:srgbClr val="0A0A0A"/>
                </a:solidFill>
                <a:highlight>
                  <a:srgbClr val="FFFFFF"/>
                </a:highlight>
                <a:latin typeface="Avenir"/>
                <a:ea typeface="Avenir"/>
                <a:cs typeface="Avenir"/>
                <a:sym typeface="Avenir"/>
              </a:rPr>
              <a:t>of marketers say Instagram is the most important social platform for influencer marketing.</a:t>
            </a:r>
            <a:endParaRPr sz="2800">
              <a:latin typeface="Avenir"/>
              <a:ea typeface="Avenir"/>
              <a:cs typeface="Avenir"/>
              <a:sym typeface="Avenir"/>
            </a:endParaRPr>
          </a:p>
        </p:txBody>
      </p:sp>
      <p:pic>
        <p:nvPicPr>
          <p:cNvPr id="712" name="Google Shape;712;p75"/>
          <p:cNvPicPr preferRelativeResize="0"/>
          <p:nvPr/>
        </p:nvPicPr>
        <p:blipFill>
          <a:blip r:embed="rId3">
            <a:alphaModFix/>
          </a:blip>
          <a:stretch>
            <a:fillRect/>
          </a:stretch>
        </p:blipFill>
        <p:spPr>
          <a:xfrm>
            <a:off x="5977025" y="570850"/>
            <a:ext cx="5555850" cy="555585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718" name="Google Shape;718;p76"/>
          <p:cNvSpPr txBox="1"/>
          <p:nvPr/>
        </p:nvSpPr>
        <p:spPr>
          <a:xfrm>
            <a:off x="1182920" y="2249445"/>
            <a:ext cx="3558000" cy="411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6000" dirty="0">
                <a:solidFill>
                  <a:srgbClr val="0A0A0A"/>
                </a:solidFill>
                <a:highlight>
                  <a:srgbClr val="FFFFFF"/>
                </a:highlight>
                <a:latin typeface="Avenir"/>
                <a:ea typeface="Avenir"/>
                <a:cs typeface="Avenir"/>
                <a:sym typeface="Avenir"/>
              </a:rPr>
              <a:t>87% </a:t>
            </a:r>
            <a:endParaRPr sz="6000" dirty="0">
              <a:solidFill>
                <a:srgbClr val="0A0A0A"/>
              </a:solidFill>
              <a:highlight>
                <a:srgbClr val="FFFFFF"/>
              </a:highlight>
              <a:latin typeface="Avenir"/>
              <a:ea typeface="Avenir"/>
              <a:cs typeface="Avenir"/>
              <a:sym typeface="Avenir"/>
            </a:endParaRPr>
          </a:p>
          <a:p>
            <a:pPr marL="0" lvl="0" indent="0" algn="ctr" rtl="0">
              <a:spcBef>
                <a:spcPts val="0"/>
              </a:spcBef>
              <a:spcAft>
                <a:spcPts val="0"/>
              </a:spcAft>
              <a:buNone/>
            </a:pPr>
            <a:r>
              <a:rPr lang="en-US" sz="2800" dirty="0">
                <a:solidFill>
                  <a:srgbClr val="0A0A0A"/>
                </a:solidFill>
                <a:highlight>
                  <a:srgbClr val="FFFFFF"/>
                </a:highlight>
                <a:latin typeface="Avenir"/>
                <a:ea typeface="Avenir"/>
                <a:cs typeface="Avenir"/>
                <a:sym typeface="Avenir"/>
              </a:rPr>
              <a:t>of influencers chose Instagram as their #1 platform in 2018</a:t>
            </a:r>
            <a:endParaRPr sz="2800" dirty="0">
              <a:latin typeface="Avenir"/>
              <a:ea typeface="Avenir"/>
              <a:cs typeface="Avenir"/>
              <a:sym typeface="Avenir"/>
            </a:endParaRPr>
          </a:p>
        </p:txBody>
      </p:sp>
      <p:sp>
        <p:nvSpPr>
          <p:cNvPr id="719" name="Google Shape;719;p76"/>
          <p:cNvSpPr txBox="1"/>
          <p:nvPr/>
        </p:nvSpPr>
        <p:spPr>
          <a:xfrm>
            <a:off x="5669350" y="251200"/>
            <a:ext cx="5901300" cy="611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b="1" dirty="0">
                <a:solidFill>
                  <a:schemeClr val="bg1"/>
                </a:solidFill>
                <a:highlight>
                  <a:srgbClr val="000000"/>
                </a:highlight>
                <a:latin typeface="Avenir"/>
                <a:ea typeface="Avenir"/>
                <a:cs typeface="Avenir"/>
                <a:sym typeface="Avenir"/>
              </a:rPr>
              <a:t>Which </a:t>
            </a:r>
            <a:r>
              <a:rPr lang="en-US" sz="2400" b="1" dirty="0" err="1">
                <a:solidFill>
                  <a:schemeClr val="bg1"/>
                </a:solidFill>
                <a:highlight>
                  <a:srgbClr val="000000"/>
                </a:highlight>
                <a:latin typeface="Avenir"/>
                <a:ea typeface="Avenir"/>
                <a:cs typeface="Avenir"/>
                <a:sym typeface="Avenir"/>
              </a:rPr>
              <a:t>platfom</a:t>
            </a:r>
            <a:r>
              <a:rPr lang="en-US" sz="2400" b="1" dirty="0">
                <a:solidFill>
                  <a:schemeClr val="bg1"/>
                </a:solidFill>
                <a:highlight>
                  <a:srgbClr val="000000"/>
                </a:highlight>
                <a:latin typeface="Avenir"/>
                <a:ea typeface="Avenir"/>
                <a:cs typeface="Avenir"/>
                <a:sym typeface="Avenir"/>
              </a:rPr>
              <a:t> is the most effective for engaging your target audience?</a:t>
            </a:r>
            <a:endParaRPr sz="2400" b="1" dirty="0">
              <a:solidFill>
                <a:schemeClr val="bg1"/>
              </a:solidFill>
              <a:highlight>
                <a:srgbClr val="000000"/>
              </a:highlight>
              <a:latin typeface="Avenir"/>
              <a:ea typeface="Avenir"/>
              <a:cs typeface="Avenir"/>
              <a:sym typeface="Avenir"/>
            </a:endParaRPr>
          </a:p>
          <a:p>
            <a:pPr marL="0" lvl="0" indent="0" algn="ctr" rtl="0">
              <a:spcBef>
                <a:spcPts val="0"/>
              </a:spcBef>
              <a:spcAft>
                <a:spcPts val="0"/>
              </a:spcAft>
              <a:buNone/>
            </a:pPr>
            <a:endParaRPr b="1" dirty="0">
              <a:highlight>
                <a:srgbClr val="00BEBE"/>
              </a:highlight>
              <a:latin typeface="Avenir"/>
              <a:ea typeface="Avenir"/>
              <a:cs typeface="Avenir"/>
              <a:sym typeface="Avenir"/>
            </a:endParaRPr>
          </a:p>
        </p:txBody>
      </p:sp>
      <p:pic>
        <p:nvPicPr>
          <p:cNvPr id="720" name="Google Shape;720;p76"/>
          <p:cNvPicPr preferRelativeResize="0"/>
          <p:nvPr/>
        </p:nvPicPr>
        <p:blipFill>
          <a:blip r:embed="rId3">
            <a:alphaModFix/>
          </a:blip>
          <a:stretch>
            <a:fillRect/>
          </a:stretch>
        </p:blipFill>
        <p:spPr>
          <a:xfrm>
            <a:off x="5763550" y="1021625"/>
            <a:ext cx="5712900" cy="57129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sp>
        <p:nvSpPr>
          <p:cNvPr id="726" name="Google Shape;726;p77"/>
          <p:cNvSpPr txBox="1"/>
          <p:nvPr/>
        </p:nvSpPr>
        <p:spPr>
          <a:xfrm>
            <a:off x="822925" y="3218746"/>
            <a:ext cx="1989900" cy="948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133">
                <a:solidFill>
                  <a:srgbClr val="FFFFFF"/>
                </a:solidFill>
                <a:highlight>
                  <a:srgbClr val="00BEBE"/>
                </a:highlight>
                <a:latin typeface="Avenir"/>
                <a:ea typeface="Avenir"/>
                <a:cs typeface="Avenir"/>
                <a:sym typeface="Avenir"/>
              </a:rPr>
              <a:t> Tra-Digital       </a:t>
            </a:r>
            <a:endParaRPr>
              <a:solidFill>
                <a:srgbClr val="FFFFFF"/>
              </a:solidFill>
              <a:highlight>
                <a:srgbClr val="00BEBE"/>
              </a:highlight>
            </a:endParaRPr>
          </a:p>
        </p:txBody>
      </p:sp>
      <p:sp>
        <p:nvSpPr>
          <p:cNvPr id="727" name="Google Shape;727;p77"/>
          <p:cNvSpPr txBox="1"/>
          <p:nvPr/>
        </p:nvSpPr>
        <p:spPr>
          <a:xfrm>
            <a:off x="2570500" y="3218700"/>
            <a:ext cx="7490400" cy="420600"/>
          </a:xfrm>
          <a:prstGeom prst="rect">
            <a:avLst/>
          </a:prstGeom>
          <a:noFill/>
          <a:ln>
            <a:noFill/>
          </a:ln>
        </p:spPr>
        <p:txBody>
          <a:bodyPr spcFirstLastPara="1" wrap="square" lIns="91425" tIns="45700" rIns="91425" bIns="45700" anchor="t" anchorCtr="0">
            <a:noAutofit/>
          </a:bodyPr>
          <a:lstStyle/>
          <a:p>
            <a:pPr marL="0" lvl="0" indent="0" algn="ctr" rtl="0">
              <a:lnSpc>
                <a:spcPct val="150000"/>
              </a:lnSpc>
              <a:spcBef>
                <a:spcPts val="0"/>
              </a:spcBef>
              <a:spcAft>
                <a:spcPts val="0"/>
              </a:spcAft>
              <a:buNone/>
            </a:pPr>
            <a:r>
              <a:rPr lang="en-US" sz="2000" b="1">
                <a:solidFill>
                  <a:srgbClr val="262626"/>
                </a:solidFill>
                <a:latin typeface="Avenir"/>
                <a:ea typeface="Avenir"/>
                <a:cs typeface="Avenir"/>
                <a:sym typeface="Avenir"/>
              </a:rPr>
              <a:t>User Generated Content …………..Traditional Advertising</a:t>
            </a:r>
            <a:endParaRPr sz="2000"/>
          </a:p>
          <a:p>
            <a:pPr marL="0" marR="0" lvl="0" indent="0" algn="ctr" rtl="0">
              <a:lnSpc>
                <a:spcPct val="150000"/>
              </a:lnSpc>
              <a:spcBef>
                <a:spcPts val="0"/>
              </a:spcBef>
              <a:spcAft>
                <a:spcPts val="0"/>
              </a:spcAft>
              <a:buNone/>
            </a:pPr>
            <a:endParaRPr/>
          </a:p>
          <a:p>
            <a:pPr marL="0" marR="0" lvl="0" indent="0" algn="l" rtl="0">
              <a:lnSpc>
                <a:spcPct val="150000"/>
              </a:lnSpc>
              <a:spcBef>
                <a:spcPts val="0"/>
              </a:spcBef>
              <a:spcAft>
                <a:spcPts val="0"/>
              </a:spcAft>
              <a:buNone/>
            </a:pPr>
            <a:endParaRPr sz="1533" b="1">
              <a:solidFill>
                <a:srgbClr val="262626"/>
              </a:solidFill>
              <a:latin typeface="Avenir"/>
              <a:ea typeface="Avenir"/>
              <a:cs typeface="Avenir"/>
              <a:sym typeface="Avenir"/>
            </a:endParaRPr>
          </a:p>
          <a:p>
            <a:pPr marL="0" marR="0" lvl="0" indent="0" algn="l" rtl="0">
              <a:spcBef>
                <a:spcPts val="0"/>
              </a:spcBef>
              <a:spcAft>
                <a:spcPts val="0"/>
              </a:spcAft>
              <a:buNone/>
            </a:pPr>
            <a:endParaRPr sz="1533">
              <a:solidFill>
                <a:schemeClr val="dk1"/>
              </a:solidFill>
              <a:latin typeface="Calibri"/>
              <a:ea typeface="Calibri"/>
              <a:cs typeface="Calibri"/>
              <a:sym typeface="Calibri"/>
            </a:endParaRPr>
          </a:p>
        </p:txBody>
      </p:sp>
      <p:sp>
        <p:nvSpPr>
          <p:cNvPr id="728" name="Google Shape;728;p77"/>
          <p:cNvSpPr txBox="1"/>
          <p:nvPr/>
        </p:nvSpPr>
        <p:spPr>
          <a:xfrm>
            <a:off x="9729166" y="3218712"/>
            <a:ext cx="2079300" cy="948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133">
                <a:solidFill>
                  <a:srgbClr val="FFFFFF"/>
                </a:solidFill>
                <a:highlight>
                  <a:srgbClr val="00BEBE"/>
                </a:highlight>
                <a:latin typeface="Avenir"/>
                <a:ea typeface="Avenir"/>
                <a:cs typeface="Avenir"/>
                <a:sym typeface="Avenir"/>
              </a:rPr>
              <a:t> Traditional </a:t>
            </a:r>
            <a:endParaRPr>
              <a:solidFill>
                <a:srgbClr val="FFFFFF"/>
              </a:solidFill>
              <a:highlight>
                <a:srgbClr val="00BEBE"/>
              </a:highlight>
            </a:endParaRPr>
          </a:p>
        </p:txBody>
      </p:sp>
      <p:sp>
        <p:nvSpPr>
          <p:cNvPr id="729" name="Google Shape;729;p77"/>
          <p:cNvSpPr txBox="1">
            <a:spLocks noGrp="1"/>
          </p:cNvSpPr>
          <p:nvPr>
            <p:ph type="title"/>
          </p:nvPr>
        </p:nvSpPr>
        <p:spPr>
          <a:xfrm>
            <a:off x="838189" y="153111"/>
            <a:ext cx="10515600" cy="13257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62626"/>
              </a:buClr>
              <a:buSzPts val="3200"/>
              <a:buFont typeface="Avenir"/>
              <a:buNone/>
            </a:pPr>
            <a:r>
              <a:rPr lang="en-US" sz="3200" b="1">
                <a:solidFill>
                  <a:srgbClr val="262626"/>
                </a:solidFill>
                <a:latin typeface="Avenir"/>
                <a:ea typeface="Avenir"/>
                <a:cs typeface="Avenir"/>
                <a:sym typeface="Avenir"/>
              </a:rPr>
              <a:t>Marketing Tactics: </a:t>
            </a:r>
            <a:r>
              <a:rPr lang="en-US" sz="3200">
                <a:solidFill>
                  <a:srgbClr val="262626"/>
                </a:solidFill>
                <a:latin typeface="Avenir"/>
                <a:ea typeface="Avenir"/>
                <a:cs typeface="Avenir"/>
                <a:sym typeface="Avenir"/>
              </a:rPr>
              <a:t>In </a:t>
            </a:r>
            <a:r>
              <a:rPr lang="en-US" sz="3200">
                <a:solidFill>
                  <a:srgbClr val="00BEBE"/>
                </a:solidFill>
                <a:latin typeface="Avenir"/>
                <a:ea typeface="Avenir"/>
                <a:cs typeface="Avenir"/>
                <a:sym typeface="Avenir"/>
              </a:rPr>
              <a:t>&amp; </a:t>
            </a:r>
            <a:r>
              <a:rPr lang="en-US" sz="3200">
                <a:solidFill>
                  <a:srgbClr val="262626"/>
                </a:solidFill>
                <a:latin typeface="Avenir"/>
                <a:ea typeface="Avenir"/>
                <a:cs typeface="Avenir"/>
                <a:sym typeface="Avenir"/>
              </a:rPr>
              <a:t>Out</a:t>
            </a:r>
            <a:endParaRPr sz="3200"/>
          </a:p>
        </p:txBody>
      </p:sp>
      <p:pic>
        <p:nvPicPr>
          <p:cNvPr id="730" name="Google Shape;730;p77" descr="Screen Shot 2015-09-12 at 12.03.10 PM.png"/>
          <p:cNvPicPr preferRelativeResize="0"/>
          <p:nvPr/>
        </p:nvPicPr>
        <p:blipFill rotWithShape="1">
          <a:blip r:embed="rId3">
            <a:alphaModFix/>
          </a:blip>
          <a:srcRect/>
          <a:stretch/>
        </p:blipFill>
        <p:spPr>
          <a:xfrm>
            <a:off x="4222575" y="2233488"/>
            <a:ext cx="615739" cy="546735"/>
          </a:xfrm>
          <a:prstGeom prst="rect">
            <a:avLst/>
          </a:prstGeom>
          <a:noFill/>
          <a:ln>
            <a:noFill/>
          </a:ln>
        </p:spPr>
      </p:pic>
      <p:pic>
        <p:nvPicPr>
          <p:cNvPr id="731" name="Google Shape;731;p77" descr="Screen Shot 2015-09-12 at 12.03.10 PM.png"/>
          <p:cNvPicPr preferRelativeResize="0"/>
          <p:nvPr/>
        </p:nvPicPr>
        <p:blipFill rotWithShape="1">
          <a:blip r:embed="rId3">
            <a:alphaModFix/>
          </a:blip>
          <a:srcRect/>
          <a:stretch/>
        </p:blipFill>
        <p:spPr>
          <a:xfrm rot="10800000" flipH="1">
            <a:off x="7324749" y="2240187"/>
            <a:ext cx="644687" cy="533349"/>
          </a:xfrm>
          <a:prstGeom prst="rect">
            <a:avLst/>
          </a:prstGeom>
          <a:noFill/>
          <a:ln>
            <a:noFill/>
          </a:ln>
        </p:spPr>
      </p:pic>
      <p:sp>
        <p:nvSpPr>
          <p:cNvPr id="732" name="Google Shape;732;p77"/>
          <p:cNvSpPr/>
          <p:nvPr/>
        </p:nvSpPr>
        <p:spPr>
          <a:xfrm>
            <a:off x="2676288" y="375538"/>
            <a:ext cx="6839400" cy="880800"/>
          </a:xfrm>
          <a:prstGeom prst="rect">
            <a:avLst/>
          </a:prstGeom>
          <a:noFill/>
          <a:ln w="38100" cap="flat" cmpd="sng">
            <a:solidFill>
              <a:srgbClr val="00BEB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33" name="Google Shape;733;p77"/>
          <p:cNvPicPr preferRelativeResize="0"/>
          <p:nvPr/>
        </p:nvPicPr>
        <p:blipFill>
          <a:blip r:embed="rId4">
            <a:alphaModFix/>
          </a:blip>
          <a:stretch>
            <a:fillRect/>
          </a:stretch>
        </p:blipFill>
        <p:spPr>
          <a:xfrm>
            <a:off x="4118650" y="4396475"/>
            <a:ext cx="3954700" cy="1977350"/>
          </a:xfrm>
          <a:prstGeom prst="rect">
            <a:avLst/>
          </a:prstGeom>
          <a:noFill/>
          <a:ln>
            <a:noFill/>
          </a:ln>
        </p:spPr>
      </p:pic>
      <p:pic>
        <p:nvPicPr>
          <p:cNvPr id="3" name="Picture 2">
            <a:extLst>
              <a:ext uri="{FF2B5EF4-FFF2-40B4-BE49-F238E27FC236}">
                <a16:creationId xmlns:a16="http://schemas.microsoft.com/office/drawing/2014/main" id="{BF3AED0F-7A9B-3F48-AD11-AFE979F4EAE7}"/>
              </a:ext>
            </a:extLst>
          </p:cNvPr>
          <p:cNvPicPr>
            <a:picLocks noChangeAspect="1"/>
          </p:cNvPicPr>
          <p:nvPr/>
        </p:nvPicPr>
        <p:blipFill>
          <a:blip r:embed="rId5"/>
          <a:stretch>
            <a:fillRect/>
          </a:stretch>
        </p:blipFill>
        <p:spPr>
          <a:xfrm>
            <a:off x="0" y="-28424"/>
            <a:ext cx="12192000" cy="1688724"/>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38"/>
        <p:cNvGrpSpPr/>
        <p:nvPr/>
      </p:nvGrpSpPr>
      <p:grpSpPr>
        <a:xfrm>
          <a:off x="0" y="0"/>
          <a:ext cx="0" cy="0"/>
          <a:chOff x="0" y="0"/>
          <a:chExt cx="0" cy="0"/>
        </a:xfrm>
      </p:grpSpPr>
      <p:sp>
        <p:nvSpPr>
          <p:cNvPr id="6" name="Freeform 3">
            <a:extLst>
              <a:ext uri="{FF2B5EF4-FFF2-40B4-BE49-F238E27FC236}">
                <a16:creationId xmlns:a16="http://schemas.microsoft.com/office/drawing/2014/main" id="{6E078F7A-F462-5C41-975E-56E6FA85F0DD}"/>
              </a:ext>
            </a:extLst>
          </p:cNvPr>
          <p:cNvSpPr/>
          <p:nvPr/>
        </p:nvSpPr>
        <p:spPr>
          <a:xfrm>
            <a:off x="0" y="-1"/>
            <a:ext cx="12192000" cy="1666401"/>
          </a:xfrm>
          <a:custGeom>
            <a:avLst/>
            <a:gdLst>
              <a:gd name="connsiteX0" fmla="*/ 0 w 3268116"/>
              <a:gd name="connsiteY0" fmla="*/ 0 h 5144785"/>
              <a:gd name="connsiteX1" fmla="*/ 3268116 w 3268116"/>
              <a:gd name="connsiteY1" fmla="*/ 0 h 5144785"/>
              <a:gd name="connsiteX2" fmla="*/ 3268116 w 3268116"/>
              <a:gd name="connsiteY2" fmla="*/ 5144785 h 5144785"/>
              <a:gd name="connsiteX3" fmla="*/ 0 w 3268116"/>
              <a:gd name="connsiteY3" fmla="*/ 5144785 h 5144785"/>
              <a:gd name="connsiteX4" fmla="*/ 0 w 3268116"/>
              <a:gd name="connsiteY4" fmla="*/ 0 h 5144785"/>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268116" h="5144785">
                <a:moveTo>
                  <a:pt x="0" y="0"/>
                </a:moveTo>
                <a:lnTo>
                  <a:pt x="3268116" y="0"/>
                </a:lnTo>
                <a:lnTo>
                  <a:pt x="3268116" y="5144785"/>
                </a:lnTo>
                <a:lnTo>
                  <a:pt x="0" y="5144785"/>
                </a:lnTo>
                <a:lnTo>
                  <a:pt x="0" y="0"/>
                </a:lnTo>
              </a:path>
            </a:pathLst>
          </a:custGeom>
          <a:solidFill>
            <a:srgbClr val="00000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9" name="Google Shape;739;p78"/>
          <p:cNvSpPr txBox="1"/>
          <p:nvPr/>
        </p:nvSpPr>
        <p:spPr>
          <a:xfrm>
            <a:off x="818975" y="2595763"/>
            <a:ext cx="6069000" cy="2308200"/>
          </a:xfrm>
          <a:prstGeom prst="rect">
            <a:avLst/>
          </a:prstGeom>
          <a:noFill/>
          <a:ln>
            <a:noFill/>
          </a:ln>
        </p:spPr>
        <p:txBody>
          <a:bodyPr spcFirstLastPara="1" wrap="square" lIns="91425" tIns="45700" rIns="91425" bIns="45700" anchor="t" anchorCtr="0">
            <a:noAutofit/>
          </a:bodyPr>
          <a:lstStyle/>
          <a:p>
            <a:pPr marL="457200" marR="0" lvl="0" indent="-381000" algn="l" rtl="0">
              <a:spcBef>
                <a:spcPts val="0"/>
              </a:spcBef>
              <a:spcAft>
                <a:spcPts val="0"/>
              </a:spcAft>
              <a:buClr>
                <a:schemeClr val="dk1"/>
              </a:buClr>
              <a:buSzPts val="2400"/>
              <a:buFont typeface="Avenir"/>
              <a:buChar char="●"/>
            </a:pPr>
            <a:r>
              <a:rPr lang="en-US" sz="2400">
                <a:solidFill>
                  <a:schemeClr val="dk1"/>
                </a:solidFill>
                <a:latin typeface="Avenir"/>
                <a:ea typeface="Avenir"/>
                <a:cs typeface="Avenir"/>
                <a:sym typeface="Avenir"/>
              </a:rPr>
              <a:t> 93% of consumers find UGC to be helpful when making a purchasing decision. </a:t>
            </a:r>
            <a:endParaRPr>
              <a:latin typeface="Avenir"/>
              <a:ea typeface="Avenir"/>
              <a:cs typeface="Avenir"/>
              <a:sym typeface="Avenir"/>
            </a:endParaRPr>
          </a:p>
          <a:p>
            <a:pPr marL="457200" marR="0" lvl="0" indent="0" algn="l" rtl="0">
              <a:spcBef>
                <a:spcPts val="0"/>
              </a:spcBef>
              <a:spcAft>
                <a:spcPts val="0"/>
              </a:spcAft>
              <a:buNone/>
            </a:pPr>
            <a:endParaRPr sz="2400">
              <a:solidFill>
                <a:schemeClr val="dk1"/>
              </a:solidFill>
              <a:latin typeface="Avenir"/>
              <a:ea typeface="Avenir"/>
              <a:cs typeface="Avenir"/>
              <a:sym typeface="Avenir"/>
            </a:endParaRPr>
          </a:p>
          <a:p>
            <a:pPr marL="457200" marR="0" lvl="0" indent="-381000" algn="l" rtl="0">
              <a:spcBef>
                <a:spcPts val="0"/>
              </a:spcBef>
              <a:spcAft>
                <a:spcPts val="0"/>
              </a:spcAft>
              <a:buClr>
                <a:schemeClr val="dk1"/>
              </a:buClr>
              <a:buSzPts val="2400"/>
              <a:buFont typeface="Avenir"/>
              <a:buChar char="●"/>
            </a:pPr>
            <a:r>
              <a:rPr lang="en-US" sz="2400">
                <a:solidFill>
                  <a:schemeClr val="dk1"/>
                </a:solidFill>
                <a:latin typeface="Avenir"/>
                <a:ea typeface="Avenir"/>
                <a:cs typeface="Avenir"/>
                <a:sym typeface="Avenir"/>
              </a:rPr>
              <a:t>On-site consumer reviews can increase conversions by 74%.</a:t>
            </a:r>
            <a:endParaRPr>
              <a:latin typeface="Avenir"/>
              <a:ea typeface="Avenir"/>
              <a:cs typeface="Avenir"/>
              <a:sym typeface="Avenir"/>
            </a:endParaRPr>
          </a:p>
          <a:p>
            <a:pPr marL="457200" marR="0" lvl="0" indent="0" algn="l" rtl="0">
              <a:spcBef>
                <a:spcPts val="0"/>
              </a:spcBef>
              <a:spcAft>
                <a:spcPts val="0"/>
              </a:spcAft>
              <a:buNone/>
            </a:pPr>
            <a:endParaRPr sz="2400">
              <a:solidFill>
                <a:schemeClr val="dk1"/>
              </a:solidFill>
              <a:latin typeface="Avenir"/>
              <a:ea typeface="Avenir"/>
              <a:cs typeface="Avenir"/>
              <a:sym typeface="Avenir"/>
            </a:endParaRPr>
          </a:p>
        </p:txBody>
      </p:sp>
      <p:sp>
        <p:nvSpPr>
          <p:cNvPr id="740" name="Google Shape;740;p78"/>
          <p:cNvSpPr txBox="1"/>
          <p:nvPr/>
        </p:nvSpPr>
        <p:spPr>
          <a:xfrm>
            <a:off x="1054650" y="425300"/>
            <a:ext cx="10082700" cy="12411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733" b="1" dirty="0">
                <a:solidFill>
                  <a:schemeClr val="bg1"/>
                </a:solidFill>
                <a:latin typeface="Avenir"/>
                <a:ea typeface="Avenir"/>
                <a:cs typeface="Avenir"/>
                <a:sym typeface="Avenir"/>
              </a:rPr>
              <a:t>UGC Does Influence Purchasing Decisions</a:t>
            </a:r>
            <a:endParaRPr dirty="0">
              <a:solidFill>
                <a:schemeClr val="bg1"/>
              </a:solidFill>
            </a:endParaRPr>
          </a:p>
        </p:txBody>
      </p:sp>
      <p:sp>
        <p:nvSpPr>
          <p:cNvPr id="741" name="Google Shape;741;p78"/>
          <p:cNvSpPr/>
          <p:nvPr/>
        </p:nvSpPr>
        <p:spPr>
          <a:xfrm>
            <a:off x="1490100" y="309550"/>
            <a:ext cx="9211800" cy="880800"/>
          </a:xfrm>
          <a:prstGeom prst="rect">
            <a:avLst/>
          </a:prstGeom>
          <a:noFill/>
          <a:ln w="38100" cap="flat" cmpd="sng">
            <a:solidFill>
              <a:srgbClr val="00BEB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42" name="Google Shape;742;p78"/>
          <p:cNvPicPr preferRelativeResize="0"/>
          <p:nvPr/>
        </p:nvPicPr>
        <p:blipFill>
          <a:blip r:embed="rId3">
            <a:alphaModFix/>
          </a:blip>
          <a:stretch>
            <a:fillRect/>
          </a:stretch>
        </p:blipFill>
        <p:spPr>
          <a:xfrm>
            <a:off x="7601975" y="2525813"/>
            <a:ext cx="3707926" cy="2448075"/>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pic>
        <p:nvPicPr>
          <p:cNvPr id="748" name="Google Shape;748;p79"/>
          <p:cNvPicPr preferRelativeResize="0"/>
          <p:nvPr/>
        </p:nvPicPr>
        <p:blipFill rotWithShape="1">
          <a:blip r:embed="rId3">
            <a:alphaModFix/>
          </a:blip>
          <a:srcRect/>
          <a:stretch/>
        </p:blipFill>
        <p:spPr>
          <a:xfrm>
            <a:off x="7402487" y="381001"/>
            <a:ext cx="2988415" cy="3280644"/>
          </a:xfrm>
          <a:prstGeom prst="rect">
            <a:avLst/>
          </a:prstGeom>
          <a:noFill/>
          <a:ln>
            <a:noFill/>
          </a:ln>
        </p:spPr>
      </p:pic>
      <p:pic>
        <p:nvPicPr>
          <p:cNvPr id="749" name="Google Shape;749;p79"/>
          <p:cNvPicPr preferRelativeResize="0"/>
          <p:nvPr/>
        </p:nvPicPr>
        <p:blipFill rotWithShape="1">
          <a:blip r:embed="rId4">
            <a:alphaModFix/>
          </a:blip>
          <a:srcRect/>
          <a:stretch/>
        </p:blipFill>
        <p:spPr>
          <a:xfrm>
            <a:off x="8940801" y="627701"/>
            <a:ext cx="244871" cy="159699"/>
          </a:xfrm>
          <a:prstGeom prst="rect">
            <a:avLst/>
          </a:prstGeom>
          <a:noFill/>
          <a:ln>
            <a:noFill/>
          </a:ln>
        </p:spPr>
      </p:pic>
      <p:pic>
        <p:nvPicPr>
          <p:cNvPr id="750" name="Google Shape;750;p79"/>
          <p:cNvPicPr preferRelativeResize="0"/>
          <p:nvPr/>
        </p:nvPicPr>
        <p:blipFill rotWithShape="1">
          <a:blip r:embed="rId5">
            <a:alphaModFix/>
          </a:blip>
          <a:srcRect/>
          <a:stretch/>
        </p:blipFill>
        <p:spPr>
          <a:xfrm>
            <a:off x="7381570" y="3530600"/>
            <a:ext cx="3062567" cy="3048000"/>
          </a:xfrm>
          <a:prstGeom prst="rect">
            <a:avLst/>
          </a:prstGeom>
          <a:noFill/>
          <a:ln>
            <a:noFill/>
          </a:ln>
        </p:spPr>
      </p:pic>
      <p:pic>
        <p:nvPicPr>
          <p:cNvPr id="751" name="Google Shape;751;p79"/>
          <p:cNvPicPr preferRelativeResize="0"/>
          <p:nvPr/>
        </p:nvPicPr>
        <p:blipFill rotWithShape="1">
          <a:blip r:embed="rId6">
            <a:alphaModFix/>
          </a:blip>
          <a:srcRect/>
          <a:stretch/>
        </p:blipFill>
        <p:spPr>
          <a:xfrm>
            <a:off x="5462771" y="1865088"/>
            <a:ext cx="2183896" cy="3255035"/>
          </a:xfrm>
          <a:prstGeom prst="rect">
            <a:avLst/>
          </a:prstGeom>
          <a:noFill/>
          <a:ln>
            <a:noFill/>
          </a:ln>
        </p:spPr>
      </p:pic>
      <p:sp>
        <p:nvSpPr>
          <p:cNvPr id="752" name="Google Shape;752;p79"/>
          <p:cNvSpPr txBox="1"/>
          <p:nvPr/>
        </p:nvSpPr>
        <p:spPr>
          <a:xfrm>
            <a:off x="1068975" y="2210250"/>
            <a:ext cx="3740100" cy="2308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800" b="1">
                <a:solidFill>
                  <a:schemeClr val="dk1"/>
                </a:solidFill>
                <a:latin typeface="Avenir"/>
                <a:ea typeface="Avenir"/>
                <a:cs typeface="Avenir"/>
                <a:sym typeface="Avenir"/>
              </a:rPr>
              <a:t>UGC</a:t>
            </a:r>
            <a:r>
              <a:rPr lang="en-US" sz="2800">
                <a:solidFill>
                  <a:schemeClr val="dk1"/>
                </a:solidFill>
                <a:latin typeface="Avenir"/>
                <a:ea typeface="Avenir"/>
                <a:cs typeface="Avenir"/>
                <a:sym typeface="Avenir"/>
              </a:rPr>
              <a:t> videos on YouTube get </a:t>
            </a:r>
            <a:endParaRPr sz="2800">
              <a:solidFill>
                <a:schemeClr val="dk1"/>
              </a:solidFill>
              <a:latin typeface="Avenir"/>
              <a:ea typeface="Avenir"/>
              <a:cs typeface="Avenir"/>
              <a:sym typeface="Avenir"/>
            </a:endParaRPr>
          </a:p>
          <a:p>
            <a:pPr marL="0" marR="0" lvl="0" indent="0" algn="ctr" rtl="0">
              <a:spcBef>
                <a:spcPts val="0"/>
              </a:spcBef>
              <a:spcAft>
                <a:spcPts val="0"/>
              </a:spcAft>
              <a:buNone/>
            </a:pPr>
            <a:r>
              <a:rPr lang="en-US" sz="4400" b="1">
                <a:solidFill>
                  <a:srgbClr val="00BEBE"/>
                </a:solidFill>
                <a:latin typeface="Avenir"/>
                <a:ea typeface="Avenir"/>
                <a:cs typeface="Avenir"/>
                <a:sym typeface="Avenir"/>
              </a:rPr>
              <a:t>10x </a:t>
            </a:r>
            <a:r>
              <a:rPr lang="en-US" sz="2400" b="1">
                <a:solidFill>
                  <a:srgbClr val="00BEBE"/>
                </a:solidFill>
                <a:latin typeface="Avenir"/>
                <a:ea typeface="Avenir"/>
                <a:cs typeface="Avenir"/>
                <a:sym typeface="Avenir"/>
              </a:rPr>
              <a:t>more views</a:t>
            </a:r>
            <a:r>
              <a:rPr lang="en-US" sz="2400">
                <a:solidFill>
                  <a:schemeClr val="dk1"/>
                </a:solidFill>
                <a:latin typeface="Avenir"/>
                <a:ea typeface="Avenir"/>
                <a:cs typeface="Avenir"/>
                <a:sym typeface="Avenir"/>
              </a:rPr>
              <a:t> </a:t>
            </a:r>
            <a:endParaRPr sz="2400">
              <a:solidFill>
                <a:schemeClr val="dk1"/>
              </a:solidFill>
              <a:latin typeface="Avenir"/>
              <a:ea typeface="Avenir"/>
              <a:cs typeface="Avenir"/>
              <a:sym typeface="Avenir"/>
            </a:endParaRPr>
          </a:p>
          <a:p>
            <a:pPr marL="0" marR="0" lvl="0" indent="0" algn="ctr" rtl="0">
              <a:spcBef>
                <a:spcPts val="0"/>
              </a:spcBef>
              <a:spcAft>
                <a:spcPts val="0"/>
              </a:spcAft>
              <a:buNone/>
            </a:pPr>
            <a:r>
              <a:rPr lang="en-US" sz="2800">
                <a:solidFill>
                  <a:schemeClr val="dk1"/>
                </a:solidFill>
                <a:latin typeface="Avenir"/>
                <a:ea typeface="Avenir"/>
                <a:cs typeface="Avenir"/>
                <a:sym typeface="Avenir"/>
              </a:rPr>
              <a:t>than content created &amp; uploaded brand</a:t>
            </a:r>
            <a:endParaRPr sz="2800">
              <a:solidFill>
                <a:schemeClr val="dk1"/>
              </a:solidFill>
              <a:latin typeface="Avenir"/>
              <a:ea typeface="Avenir"/>
              <a:cs typeface="Avenir"/>
              <a:sym typeface="Avenir"/>
            </a:endParaRPr>
          </a:p>
          <a:p>
            <a:pPr marL="0" marR="0" lvl="0" indent="0" algn="ctr" rtl="0">
              <a:spcBef>
                <a:spcPts val="0"/>
              </a:spcBef>
              <a:spcAft>
                <a:spcPts val="0"/>
              </a:spcAft>
              <a:buNone/>
            </a:pPr>
            <a:endParaRPr sz="2400">
              <a:solidFill>
                <a:schemeClr val="dk1"/>
              </a:solidFill>
              <a:latin typeface="Calibri"/>
              <a:ea typeface="Calibri"/>
              <a:cs typeface="Calibri"/>
              <a:sym typeface="Calibri"/>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3">
            <a:extLst>
              <a:ext uri="{FF2B5EF4-FFF2-40B4-BE49-F238E27FC236}">
                <a16:creationId xmlns:a16="http://schemas.microsoft.com/office/drawing/2014/main" id="{68AC69F0-2FB2-E94F-BEBE-B8BCF628A657}"/>
              </a:ext>
            </a:extLst>
          </p:cNvPr>
          <p:cNvSpPr/>
          <p:nvPr/>
        </p:nvSpPr>
        <p:spPr>
          <a:xfrm>
            <a:off x="0" y="2274072"/>
            <a:ext cx="12192000" cy="2218415"/>
          </a:xfrm>
          <a:custGeom>
            <a:avLst/>
            <a:gdLst>
              <a:gd name="connsiteX0" fmla="*/ 0 w 3268116"/>
              <a:gd name="connsiteY0" fmla="*/ 0 h 5144785"/>
              <a:gd name="connsiteX1" fmla="*/ 3268116 w 3268116"/>
              <a:gd name="connsiteY1" fmla="*/ 0 h 5144785"/>
              <a:gd name="connsiteX2" fmla="*/ 3268116 w 3268116"/>
              <a:gd name="connsiteY2" fmla="*/ 5144785 h 5144785"/>
              <a:gd name="connsiteX3" fmla="*/ 0 w 3268116"/>
              <a:gd name="connsiteY3" fmla="*/ 5144785 h 5144785"/>
              <a:gd name="connsiteX4" fmla="*/ 0 w 3268116"/>
              <a:gd name="connsiteY4" fmla="*/ 0 h 5144785"/>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268116" h="5144785">
                <a:moveTo>
                  <a:pt x="0" y="0"/>
                </a:moveTo>
                <a:lnTo>
                  <a:pt x="3268116" y="0"/>
                </a:lnTo>
                <a:lnTo>
                  <a:pt x="3268116" y="5144785"/>
                </a:lnTo>
                <a:lnTo>
                  <a:pt x="0" y="5144785"/>
                </a:lnTo>
                <a:lnTo>
                  <a:pt x="0" y="0"/>
                </a:lnTo>
              </a:path>
            </a:pathLst>
          </a:custGeom>
          <a:solidFill>
            <a:srgbClr val="00000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Google Shape;817;p86">
            <a:extLst>
              <a:ext uri="{FF2B5EF4-FFF2-40B4-BE49-F238E27FC236}">
                <a16:creationId xmlns:a16="http://schemas.microsoft.com/office/drawing/2014/main" id="{1BF1FC38-9C58-2345-8C56-1AECA5366C61}"/>
              </a:ext>
            </a:extLst>
          </p:cNvPr>
          <p:cNvPicPr preferRelativeResize="0"/>
          <p:nvPr/>
        </p:nvPicPr>
        <p:blipFill>
          <a:blip r:embed="rId2">
            <a:alphaModFix/>
          </a:blip>
          <a:stretch>
            <a:fillRect/>
          </a:stretch>
        </p:blipFill>
        <p:spPr>
          <a:xfrm>
            <a:off x="3476971" y="1079791"/>
            <a:ext cx="5536918" cy="4698416"/>
          </a:xfrm>
          <a:prstGeom prst="rect">
            <a:avLst/>
          </a:prstGeom>
          <a:noFill/>
          <a:ln>
            <a:noFill/>
          </a:ln>
        </p:spPr>
      </p:pic>
      <p:sp>
        <p:nvSpPr>
          <p:cNvPr id="6" name="TextBox 5">
            <a:extLst>
              <a:ext uri="{FF2B5EF4-FFF2-40B4-BE49-F238E27FC236}">
                <a16:creationId xmlns:a16="http://schemas.microsoft.com/office/drawing/2014/main" id="{EC62F24D-108F-6740-A348-733EFDF0FDD3}"/>
              </a:ext>
            </a:extLst>
          </p:cNvPr>
          <p:cNvSpPr txBox="1"/>
          <p:nvPr/>
        </p:nvSpPr>
        <p:spPr>
          <a:xfrm>
            <a:off x="903597" y="2564250"/>
            <a:ext cx="2417380" cy="553998"/>
          </a:xfrm>
          <a:prstGeom prst="rect">
            <a:avLst/>
          </a:prstGeom>
          <a:ln/>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3000" b="1" dirty="0">
                <a:latin typeface="Avenir Book" panose="02000503020000020003" pitchFamily="2" charset="0"/>
              </a:rPr>
              <a:t>To Market</a:t>
            </a:r>
          </a:p>
        </p:txBody>
      </p:sp>
      <p:sp>
        <p:nvSpPr>
          <p:cNvPr id="7" name="Rectangle 6">
            <a:extLst>
              <a:ext uri="{FF2B5EF4-FFF2-40B4-BE49-F238E27FC236}">
                <a16:creationId xmlns:a16="http://schemas.microsoft.com/office/drawing/2014/main" id="{59F21A67-2275-9544-8D7A-CA97508A7D96}"/>
              </a:ext>
            </a:extLst>
          </p:cNvPr>
          <p:cNvSpPr/>
          <p:nvPr/>
        </p:nvSpPr>
        <p:spPr>
          <a:xfrm>
            <a:off x="9293447" y="3704574"/>
            <a:ext cx="1649811" cy="553998"/>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r>
              <a:rPr lang="en-US" sz="3000" b="1" dirty="0">
                <a:latin typeface="Avenir Book" panose="02000503020000020003" pitchFamily="2" charset="0"/>
              </a:rPr>
              <a:t>To Work</a:t>
            </a:r>
          </a:p>
        </p:txBody>
      </p:sp>
    </p:spTree>
    <p:extLst>
      <p:ext uri="{BB962C8B-B14F-4D97-AF65-F5344CB8AC3E}">
        <p14:creationId xmlns:p14="http://schemas.microsoft.com/office/powerpoint/2010/main" val="28313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1" name="Google Shape;141;p17"/>
          <p:cNvSpPr/>
          <p:nvPr/>
        </p:nvSpPr>
        <p:spPr>
          <a:xfrm>
            <a:off x="50061" y="1477762"/>
            <a:ext cx="5547300" cy="68009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733" b="1" i="0" u="none" strike="noStrike" cap="none" dirty="0">
                <a:solidFill>
                  <a:srgbClr val="262626"/>
                </a:solidFill>
                <a:latin typeface="Avenir"/>
                <a:ea typeface="Avenir"/>
                <a:cs typeface="Avenir"/>
                <a:sym typeface="Avenir"/>
              </a:rPr>
              <a:t>Who Are </a:t>
            </a:r>
            <a:r>
              <a:rPr lang="en-US" sz="3733" b="1" i="0" u="none" strike="noStrike" cap="none" dirty="0">
                <a:solidFill>
                  <a:srgbClr val="00BEBE"/>
                </a:solidFill>
                <a:latin typeface="Avenir"/>
                <a:ea typeface="Avenir"/>
                <a:cs typeface="Avenir"/>
                <a:sym typeface="Avenir"/>
              </a:rPr>
              <a:t>Millennials</a:t>
            </a:r>
            <a:endParaRPr dirty="0">
              <a:solidFill>
                <a:srgbClr val="00BEBE"/>
              </a:solidFill>
            </a:endParaRPr>
          </a:p>
        </p:txBody>
      </p:sp>
      <p:sp>
        <p:nvSpPr>
          <p:cNvPr id="6" name="Freeform 3">
            <a:extLst>
              <a:ext uri="{FF2B5EF4-FFF2-40B4-BE49-F238E27FC236}">
                <a16:creationId xmlns:a16="http://schemas.microsoft.com/office/drawing/2014/main" id="{28DD3581-D895-6445-9A2A-CFA1500B2EED}"/>
              </a:ext>
            </a:extLst>
          </p:cNvPr>
          <p:cNvSpPr/>
          <p:nvPr/>
        </p:nvSpPr>
        <p:spPr>
          <a:xfrm>
            <a:off x="5379275" y="0"/>
            <a:ext cx="6812725" cy="6858000"/>
          </a:xfrm>
          <a:custGeom>
            <a:avLst/>
            <a:gdLst>
              <a:gd name="connsiteX0" fmla="*/ 0 w 3268116"/>
              <a:gd name="connsiteY0" fmla="*/ 0 h 5144785"/>
              <a:gd name="connsiteX1" fmla="*/ 3268116 w 3268116"/>
              <a:gd name="connsiteY1" fmla="*/ 0 h 5144785"/>
              <a:gd name="connsiteX2" fmla="*/ 3268116 w 3268116"/>
              <a:gd name="connsiteY2" fmla="*/ 5144785 h 5144785"/>
              <a:gd name="connsiteX3" fmla="*/ 0 w 3268116"/>
              <a:gd name="connsiteY3" fmla="*/ 5144785 h 5144785"/>
              <a:gd name="connsiteX4" fmla="*/ 0 w 3268116"/>
              <a:gd name="connsiteY4" fmla="*/ 0 h 5144785"/>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268116" h="5144785">
                <a:moveTo>
                  <a:pt x="0" y="0"/>
                </a:moveTo>
                <a:lnTo>
                  <a:pt x="3268116" y="0"/>
                </a:lnTo>
                <a:lnTo>
                  <a:pt x="3268116" y="5144785"/>
                </a:lnTo>
                <a:lnTo>
                  <a:pt x="0" y="5144785"/>
                </a:lnTo>
                <a:lnTo>
                  <a:pt x="0" y="0"/>
                </a:lnTo>
              </a:path>
            </a:pathLst>
          </a:custGeom>
          <a:solidFill>
            <a:srgbClr val="00000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0" name="Google Shape;140;p17"/>
          <p:cNvSpPr/>
          <p:nvPr/>
        </p:nvSpPr>
        <p:spPr>
          <a:xfrm>
            <a:off x="320574" y="2351738"/>
            <a:ext cx="4430400" cy="3028500"/>
          </a:xfrm>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None/>
            </a:pPr>
            <a:endParaRPr sz="3000" i="0" u="none" strike="noStrike" cap="none" dirty="0">
              <a:solidFill>
                <a:srgbClr val="262626"/>
              </a:solidFill>
              <a:latin typeface="Avenir"/>
              <a:ea typeface="Avenir"/>
              <a:cs typeface="Avenir"/>
              <a:sym typeface="Avenir"/>
            </a:endParaRPr>
          </a:p>
          <a:p>
            <a:pPr marL="457200" lvl="0" indent="0" algn="ctr" rtl="0">
              <a:lnSpc>
                <a:spcPct val="115000"/>
              </a:lnSpc>
              <a:spcBef>
                <a:spcPts val="0"/>
              </a:spcBef>
              <a:spcAft>
                <a:spcPts val="0"/>
              </a:spcAft>
              <a:buNone/>
            </a:pPr>
            <a:r>
              <a:rPr lang="en-US" sz="3000" dirty="0">
                <a:solidFill>
                  <a:srgbClr val="222222"/>
                </a:solidFill>
                <a:latin typeface="Avenir"/>
                <a:ea typeface="Avenir"/>
                <a:cs typeface="Avenir"/>
                <a:sym typeface="Avenir"/>
              </a:rPr>
              <a:t>Millennials</a:t>
            </a:r>
            <a:endParaRPr sz="3000" dirty="0">
              <a:solidFill>
                <a:srgbClr val="222222"/>
              </a:solidFill>
              <a:latin typeface="Avenir"/>
              <a:ea typeface="Avenir"/>
              <a:cs typeface="Avenir"/>
              <a:sym typeface="Avenir"/>
            </a:endParaRPr>
          </a:p>
          <a:p>
            <a:pPr marL="457200" lvl="0" indent="0" algn="ctr" rtl="0">
              <a:lnSpc>
                <a:spcPct val="115000"/>
              </a:lnSpc>
              <a:spcBef>
                <a:spcPts val="300"/>
              </a:spcBef>
              <a:spcAft>
                <a:spcPts val="0"/>
              </a:spcAft>
              <a:buNone/>
            </a:pPr>
            <a:r>
              <a:rPr lang="en-US" sz="3000" dirty="0">
                <a:solidFill>
                  <a:srgbClr val="222222"/>
                </a:solidFill>
                <a:latin typeface="Avenir"/>
                <a:ea typeface="Avenir"/>
                <a:cs typeface="Avenir"/>
                <a:sym typeface="Avenir"/>
              </a:rPr>
              <a:t>Born 1981-1996 </a:t>
            </a:r>
            <a:endParaRPr sz="3000" dirty="0">
              <a:solidFill>
                <a:srgbClr val="222222"/>
              </a:solidFill>
              <a:latin typeface="Avenir"/>
              <a:ea typeface="Avenir"/>
              <a:cs typeface="Avenir"/>
              <a:sym typeface="Avenir"/>
            </a:endParaRPr>
          </a:p>
          <a:p>
            <a:pPr marL="457200" lvl="0" indent="0" algn="ctr" rtl="0">
              <a:lnSpc>
                <a:spcPct val="115000"/>
              </a:lnSpc>
              <a:spcBef>
                <a:spcPts val="300"/>
              </a:spcBef>
              <a:spcAft>
                <a:spcPts val="0"/>
              </a:spcAft>
              <a:buNone/>
            </a:pPr>
            <a:r>
              <a:rPr lang="en-US" sz="3000" dirty="0">
                <a:solidFill>
                  <a:srgbClr val="222222"/>
                </a:solidFill>
                <a:latin typeface="Avenir"/>
                <a:ea typeface="Avenir"/>
                <a:cs typeface="Avenir"/>
                <a:sym typeface="Avenir"/>
              </a:rPr>
              <a:t>(22-37 years old)</a:t>
            </a:r>
            <a:endParaRPr sz="3000" dirty="0">
              <a:solidFill>
                <a:srgbClr val="222222"/>
              </a:solidFill>
              <a:latin typeface="Avenir"/>
              <a:ea typeface="Avenir"/>
              <a:cs typeface="Avenir"/>
              <a:sym typeface="Avenir"/>
            </a:endParaRPr>
          </a:p>
          <a:p>
            <a:pPr marL="457200" marR="0" lvl="0" indent="0" algn="ctr" rtl="0">
              <a:lnSpc>
                <a:spcPct val="80000"/>
              </a:lnSpc>
              <a:spcBef>
                <a:spcPts val="300"/>
              </a:spcBef>
              <a:spcAft>
                <a:spcPts val="0"/>
              </a:spcAft>
              <a:buNone/>
            </a:pPr>
            <a:endParaRPr sz="3000" dirty="0">
              <a:solidFill>
                <a:srgbClr val="262626"/>
              </a:solidFill>
              <a:latin typeface="Avenir"/>
              <a:ea typeface="Avenir"/>
              <a:cs typeface="Avenir"/>
              <a:sym typeface="Avenir"/>
            </a:endParaRPr>
          </a:p>
          <a:p>
            <a:pPr marL="457200" marR="0" lvl="0" indent="0" algn="ctr" rtl="0">
              <a:lnSpc>
                <a:spcPct val="80000"/>
              </a:lnSpc>
              <a:spcBef>
                <a:spcPts val="0"/>
              </a:spcBef>
              <a:spcAft>
                <a:spcPts val="0"/>
              </a:spcAft>
              <a:buNone/>
            </a:pPr>
            <a:endParaRPr sz="3000" dirty="0">
              <a:latin typeface="Avenir"/>
              <a:ea typeface="Avenir"/>
              <a:cs typeface="Avenir"/>
              <a:sym typeface="Avenir"/>
            </a:endParaRPr>
          </a:p>
          <a:p>
            <a:pPr marL="0" marR="0" lvl="0" indent="0" algn="ctr" rtl="0">
              <a:lnSpc>
                <a:spcPct val="80000"/>
              </a:lnSpc>
              <a:spcBef>
                <a:spcPts val="0"/>
              </a:spcBef>
              <a:spcAft>
                <a:spcPts val="0"/>
              </a:spcAft>
              <a:buNone/>
            </a:pPr>
            <a:endParaRPr sz="3000" i="0" u="none" strike="noStrike" cap="none" dirty="0">
              <a:solidFill>
                <a:srgbClr val="262626"/>
              </a:solidFill>
              <a:latin typeface="Avenir"/>
              <a:ea typeface="Avenir"/>
              <a:cs typeface="Avenir"/>
              <a:sym typeface="Avenir"/>
            </a:endParaRPr>
          </a:p>
          <a:p>
            <a:pPr marL="0" marR="0" lvl="0" indent="0" algn="ctr" rtl="0">
              <a:lnSpc>
                <a:spcPct val="80000"/>
              </a:lnSpc>
              <a:spcBef>
                <a:spcPts val="0"/>
              </a:spcBef>
              <a:spcAft>
                <a:spcPts val="0"/>
              </a:spcAft>
              <a:buNone/>
            </a:pPr>
            <a:endParaRPr sz="3000" dirty="0">
              <a:latin typeface="Avenir"/>
              <a:ea typeface="Avenir"/>
              <a:cs typeface="Avenir"/>
              <a:sym typeface="Avenir"/>
            </a:endParaRPr>
          </a:p>
        </p:txBody>
      </p:sp>
      <p:sp>
        <p:nvSpPr>
          <p:cNvPr id="142" name="Google Shape;142;p17"/>
          <p:cNvSpPr/>
          <p:nvPr/>
        </p:nvSpPr>
        <p:spPr>
          <a:xfrm>
            <a:off x="590513" y="1484171"/>
            <a:ext cx="4430400" cy="713798"/>
          </a:xfrm>
          <a:prstGeom prst="rect">
            <a:avLst/>
          </a:prstGeom>
          <a:noFill/>
          <a:ln w="38100" cap="flat" cmpd="sng">
            <a:solidFill>
              <a:srgbClr val="00BEB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3" name="Google Shape;143;p17"/>
          <p:cNvPicPr preferRelativeResize="0"/>
          <p:nvPr/>
        </p:nvPicPr>
        <p:blipFill>
          <a:blip r:embed="rId3">
            <a:alphaModFix/>
          </a:blip>
          <a:stretch>
            <a:fillRect/>
          </a:stretch>
        </p:blipFill>
        <p:spPr>
          <a:xfrm>
            <a:off x="6096000" y="1952279"/>
            <a:ext cx="5715000" cy="321945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3">
            <a:extLst>
              <a:ext uri="{FF2B5EF4-FFF2-40B4-BE49-F238E27FC236}">
                <a16:creationId xmlns:a16="http://schemas.microsoft.com/office/drawing/2014/main" id="{ADEA3630-464C-994F-A8D6-DCAEBA6957AA}"/>
              </a:ext>
            </a:extLst>
          </p:cNvPr>
          <p:cNvSpPr/>
          <p:nvPr/>
        </p:nvSpPr>
        <p:spPr>
          <a:xfrm>
            <a:off x="0" y="-15469"/>
            <a:ext cx="12192000" cy="1666401"/>
          </a:xfrm>
          <a:custGeom>
            <a:avLst/>
            <a:gdLst>
              <a:gd name="connsiteX0" fmla="*/ 0 w 3268116"/>
              <a:gd name="connsiteY0" fmla="*/ 0 h 5144785"/>
              <a:gd name="connsiteX1" fmla="*/ 3268116 w 3268116"/>
              <a:gd name="connsiteY1" fmla="*/ 0 h 5144785"/>
              <a:gd name="connsiteX2" fmla="*/ 3268116 w 3268116"/>
              <a:gd name="connsiteY2" fmla="*/ 5144785 h 5144785"/>
              <a:gd name="connsiteX3" fmla="*/ 0 w 3268116"/>
              <a:gd name="connsiteY3" fmla="*/ 5144785 h 5144785"/>
              <a:gd name="connsiteX4" fmla="*/ 0 w 3268116"/>
              <a:gd name="connsiteY4" fmla="*/ 0 h 5144785"/>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268116" h="5144785">
                <a:moveTo>
                  <a:pt x="0" y="0"/>
                </a:moveTo>
                <a:lnTo>
                  <a:pt x="3268116" y="0"/>
                </a:lnTo>
                <a:lnTo>
                  <a:pt x="3268116" y="5144785"/>
                </a:lnTo>
                <a:lnTo>
                  <a:pt x="0" y="5144785"/>
                </a:lnTo>
                <a:lnTo>
                  <a:pt x="0" y="0"/>
                </a:lnTo>
              </a:path>
            </a:pathLst>
          </a:custGeom>
          <a:solidFill>
            <a:srgbClr val="00000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itle 1"/>
          <p:cNvSpPr>
            <a:spLocks noGrp="1"/>
          </p:cNvSpPr>
          <p:nvPr>
            <p:ph type="title"/>
          </p:nvPr>
        </p:nvSpPr>
        <p:spPr>
          <a:xfrm>
            <a:off x="3090631" y="198083"/>
            <a:ext cx="6095337" cy="1325563"/>
          </a:xfrm>
        </p:spPr>
        <p:txBody>
          <a:bodyPr>
            <a:normAutofit/>
          </a:bodyPr>
          <a:lstStyle/>
          <a:p>
            <a:r>
              <a:rPr lang="en-US" sz="3733" b="1" dirty="0">
                <a:solidFill>
                  <a:schemeClr val="bg1"/>
                </a:solidFill>
                <a:latin typeface="Avenir Book" charset="0"/>
                <a:ea typeface="Avenir Book" charset="0"/>
                <a:cs typeface="Avenir Book" charset="0"/>
              </a:rPr>
              <a:t>Today’s Workplace Reality</a:t>
            </a:r>
          </a:p>
        </p:txBody>
      </p:sp>
      <p:sp>
        <p:nvSpPr>
          <p:cNvPr id="3" name="Content Placeholder 2"/>
          <p:cNvSpPr>
            <a:spLocks noGrp="1"/>
          </p:cNvSpPr>
          <p:nvPr>
            <p:ph idx="1"/>
          </p:nvPr>
        </p:nvSpPr>
        <p:spPr>
          <a:xfrm>
            <a:off x="1833218" y="2311842"/>
            <a:ext cx="9144000" cy="2743200"/>
          </a:xfrm>
        </p:spPr>
        <p:txBody>
          <a:bodyPr>
            <a:normAutofit/>
          </a:bodyPr>
          <a:lstStyle/>
          <a:p>
            <a:r>
              <a:rPr lang="en-US" sz="2667" dirty="0">
                <a:latin typeface="Avenir Book" charset="0"/>
                <a:ea typeface="Avenir Book" charset="0"/>
                <a:cs typeface="Avenir Book" charset="0"/>
              </a:rPr>
              <a:t>4 Generations Under One Roof</a:t>
            </a:r>
          </a:p>
          <a:p>
            <a:r>
              <a:rPr lang="en-US" sz="2667" dirty="0">
                <a:latin typeface="Avenir Book" charset="0"/>
                <a:ea typeface="Avenir Book" charset="0"/>
                <a:cs typeface="Avenir Book" charset="0"/>
              </a:rPr>
              <a:t>Millennials Have Pioneered A Shift - New Way To Work</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50400" y="6375400"/>
            <a:ext cx="2387600" cy="29994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68618" y="3894625"/>
            <a:ext cx="3095054" cy="1913615"/>
          </a:xfrm>
          <a:prstGeom prst="rect">
            <a:avLst/>
          </a:prstGeom>
        </p:spPr>
      </p:pic>
      <p:sp>
        <p:nvSpPr>
          <p:cNvPr id="7" name="Google Shape;741;p78">
            <a:extLst>
              <a:ext uri="{FF2B5EF4-FFF2-40B4-BE49-F238E27FC236}">
                <a16:creationId xmlns:a16="http://schemas.microsoft.com/office/drawing/2014/main" id="{63057F2E-5F6B-984C-8DBE-9DA30E73F5C4}"/>
              </a:ext>
            </a:extLst>
          </p:cNvPr>
          <p:cNvSpPr/>
          <p:nvPr/>
        </p:nvSpPr>
        <p:spPr>
          <a:xfrm>
            <a:off x="1532400" y="420465"/>
            <a:ext cx="9211800" cy="880800"/>
          </a:xfrm>
          <a:prstGeom prst="rect">
            <a:avLst/>
          </a:prstGeom>
          <a:noFill/>
          <a:ln w="38100" cap="flat" cmpd="sng">
            <a:solidFill>
              <a:srgbClr val="00BEB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7046681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sp>
        <p:nvSpPr>
          <p:cNvPr id="6" name="Freeform 3">
            <a:extLst>
              <a:ext uri="{FF2B5EF4-FFF2-40B4-BE49-F238E27FC236}">
                <a16:creationId xmlns:a16="http://schemas.microsoft.com/office/drawing/2014/main" id="{93DA0D80-D97B-D94B-8F88-BE534A87F33C}"/>
              </a:ext>
            </a:extLst>
          </p:cNvPr>
          <p:cNvSpPr/>
          <p:nvPr/>
        </p:nvSpPr>
        <p:spPr>
          <a:xfrm>
            <a:off x="0" y="-1"/>
            <a:ext cx="12192000" cy="1666401"/>
          </a:xfrm>
          <a:custGeom>
            <a:avLst/>
            <a:gdLst>
              <a:gd name="connsiteX0" fmla="*/ 0 w 3268116"/>
              <a:gd name="connsiteY0" fmla="*/ 0 h 5144785"/>
              <a:gd name="connsiteX1" fmla="*/ 3268116 w 3268116"/>
              <a:gd name="connsiteY1" fmla="*/ 0 h 5144785"/>
              <a:gd name="connsiteX2" fmla="*/ 3268116 w 3268116"/>
              <a:gd name="connsiteY2" fmla="*/ 5144785 h 5144785"/>
              <a:gd name="connsiteX3" fmla="*/ 0 w 3268116"/>
              <a:gd name="connsiteY3" fmla="*/ 5144785 h 5144785"/>
              <a:gd name="connsiteX4" fmla="*/ 0 w 3268116"/>
              <a:gd name="connsiteY4" fmla="*/ 0 h 5144785"/>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268116" h="5144785">
                <a:moveTo>
                  <a:pt x="0" y="0"/>
                </a:moveTo>
                <a:lnTo>
                  <a:pt x="3268116" y="0"/>
                </a:lnTo>
                <a:lnTo>
                  <a:pt x="3268116" y="5144785"/>
                </a:lnTo>
                <a:lnTo>
                  <a:pt x="0" y="5144785"/>
                </a:lnTo>
                <a:lnTo>
                  <a:pt x="0" y="0"/>
                </a:lnTo>
              </a:path>
            </a:pathLst>
          </a:custGeom>
          <a:solidFill>
            <a:srgbClr val="00000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p>
        </p:txBody>
      </p:sp>
      <p:pic>
        <p:nvPicPr>
          <p:cNvPr id="823" name="Google Shape;823;p87"/>
          <p:cNvPicPr preferRelativeResize="0"/>
          <p:nvPr/>
        </p:nvPicPr>
        <p:blipFill>
          <a:blip r:embed="rId3">
            <a:alphaModFix/>
          </a:blip>
          <a:stretch>
            <a:fillRect/>
          </a:stretch>
        </p:blipFill>
        <p:spPr>
          <a:xfrm>
            <a:off x="6128450" y="2115811"/>
            <a:ext cx="4249240" cy="3909897"/>
          </a:xfrm>
          <a:prstGeom prst="rect">
            <a:avLst/>
          </a:prstGeom>
          <a:noFill/>
          <a:ln>
            <a:noFill/>
          </a:ln>
        </p:spPr>
      </p:pic>
      <p:sp>
        <p:nvSpPr>
          <p:cNvPr id="824" name="Google Shape;824;p87"/>
          <p:cNvSpPr txBox="1">
            <a:spLocks noGrp="1"/>
          </p:cNvSpPr>
          <p:nvPr>
            <p:ph type="body" idx="1"/>
          </p:nvPr>
        </p:nvSpPr>
        <p:spPr>
          <a:xfrm>
            <a:off x="2849600" y="666079"/>
            <a:ext cx="6557700" cy="749400"/>
          </a:xfrm>
          <a:prstGeom prst="rect">
            <a:avLst/>
          </a:prstGeom>
          <a:noFill/>
          <a:ln>
            <a:noFill/>
          </a:ln>
        </p:spPr>
        <p:txBody>
          <a:bodyPr spcFirstLastPara="1" wrap="square" lIns="91425" tIns="45700" rIns="91425" bIns="45700" anchor="t" anchorCtr="0">
            <a:noAutofit/>
          </a:bodyPr>
          <a:lstStyle/>
          <a:p>
            <a:pPr marL="228600" lvl="0" indent="0" algn="ctr" rtl="0">
              <a:lnSpc>
                <a:spcPct val="90000"/>
              </a:lnSpc>
              <a:spcBef>
                <a:spcPts val="0"/>
              </a:spcBef>
              <a:spcAft>
                <a:spcPts val="0"/>
              </a:spcAft>
              <a:buNone/>
            </a:pPr>
            <a:r>
              <a:rPr lang="en-US" dirty="0">
                <a:solidFill>
                  <a:schemeClr val="bg1"/>
                </a:solidFill>
                <a:latin typeface="Avenir"/>
                <a:ea typeface="Avenir"/>
                <a:cs typeface="Avenir"/>
                <a:sym typeface="Avenir"/>
              </a:rPr>
              <a:t>What do Millennials value in a Job?</a:t>
            </a:r>
            <a:endParaRPr dirty="0">
              <a:solidFill>
                <a:schemeClr val="bg1"/>
              </a:solidFill>
              <a:latin typeface="Avenir"/>
              <a:ea typeface="Avenir"/>
              <a:cs typeface="Avenir"/>
              <a:sym typeface="Avenir"/>
            </a:endParaRPr>
          </a:p>
        </p:txBody>
      </p:sp>
      <p:sp>
        <p:nvSpPr>
          <p:cNvPr id="825" name="Google Shape;825;p87"/>
          <p:cNvSpPr txBox="1"/>
          <p:nvPr/>
        </p:nvSpPr>
        <p:spPr>
          <a:xfrm>
            <a:off x="2959628" y="2165630"/>
            <a:ext cx="3891900" cy="3566400"/>
          </a:xfrm>
          <a:prstGeom prst="rect">
            <a:avLst/>
          </a:prstGeom>
          <a:noFill/>
          <a:ln>
            <a:noFill/>
          </a:ln>
        </p:spPr>
        <p:txBody>
          <a:bodyPr spcFirstLastPara="1" wrap="square" lIns="91425" tIns="45700" rIns="91425" bIns="45700" anchor="t" anchorCtr="0">
            <a:noAutofit/>
          </a:bodyPr>
          <a:lstStyle/>
          <a:p>
            <a:pPr marL="457200" marR="0" lvl="0" indent="-381000" algn="l" rtl="0">
              <a:lnSpc>
                <a:spcPct val="150000"/>
              </a:lnSpc>
              <a:spcBef>
                <a:spcPts val="0"/>
              </a:spcBef>
              <a:spcAft>
                <a:spcPts val="0"/>
              </a:spcAft>
              <a:buClr>
                <a:schemeClr val="dk1"/>
              </a:buClr>
              <a:buSzPts val="2400"/>
              <a:buFont typeface="Calibri"/>
              <a:buChar char="●"/>
            </a:pPr>
            <a:r>
              <a:rPr lang="en-US" sz="2400" dirty="0">
                <a:solidFill>
                  <a:schemeClr val="dk1"/>
                </a:solidFill>
                <a:latin typeface="Calibri"/>
                <a:ea typeface="Calibri"/>
                <a:cs typeface="Calibri"/>
                <a:sym typeface="Calibri"/>
              </a:rPr>
              <a:t>Flexibility </a:t>
            </a:r>
            <a:endParaRPr sz="2400" dirty="0"/>
          </a:p>
          <a:p>
            <a:pPr marL="457200" marR="0" lvl="0" indent="-381000" algn="l" rtl="0">
              <a:lnSpc>
                <a:spcPct val="150000"/>
              </a:lnSpc>
              <a:spcBef>
                <a:spcPts val="0"/>
              </a:spcBef>
              <a:spcAft>
                <a:spcPts val="0"/>
              </a:spcAft>
              <a:buClr>
                <a:schemeClr val="dk1"/>
              </a:buClr>
              <a:buSzPts val="2400"/>
              <a:buFont typeface="Calibri"/>
              <a:buChar char="●"/>
            </a:pPr>
            <a:r>
              <a:rPr lang="en-US" sz="2400" dirty="0">
                <a:solidFill>
                  <a:schemeClr val="dk1"/>
                </a:solidFill>
                <a:latin typeface="Calibri"/>
                <a:ea typeface="Calibri"/>
                <a:cs typeface="Calibri"/>
                <a:sym typeface="Calibri"/>
              </a:rPr>
              <a:t>Financial Freedom</a:t>
            </a:r>
            <a:endParaRPr sz="2400" dirty="0"/>
          </a:p>
          <a:p>
            <a:pPr marL="457200" marR="0" lvl="0" indent="-381000" algn="l" rtl="0">
              <a:lnSpc>
                <a:spcPct val="150000"/>
              </a:lnSpc>
              <a:spcBef>
                <a:spcPts val="0"/>
              </a:spcBef>
              <a:spcAft>
                <a:spcPts val="0"/>
              </a:spcAft>
              <a:buClr>
                <a:schemeClr val="dk1"/>
              </a:buClr>
              <a:buSzPts val="2400"/>
              <a:buFont typeface="Calibri"/>
              <a:buChar char="●"/>
            </a:pPr>
            <a:r>
              <a:rPr lang="en-US" sz="2400" dirty="0">
                <a:solidFill>
                  <a:schemeClr val="dk1"/>
                </a:solidFill>
                <a:latin typeface="Calibri"/>
                <a:ea typeface="Calibri"/>
                <a:cs typeface="Calibri"/>
                <a:sym typeface="Calibri"/>
              </a:rPr>
              <a:t>Communication</a:t>
            </a:r>
          </a:p>
          <a:p>
            <a:pPr marL="457200" marR="0" lvl="0" indent="-381000" algn="l" rtl="0">
              <a:lnSpc>
                <a:spcPct val="150000"/>
              </a:lnSpc>
              <a:spcBef>
                <a:spcPts val="0"/>
              </a:spcBef>
              <a:spcAft>
                <a:spcPts val="0"/>
              </a:spcAft>
              <a:buClr>
                <a:schemeClr val="dk1"/>
              </a:buClr>
              <a:buSzPts val="2400"/>
              <a:buFont typeface="Calibri"/>
              <a:buChar char="●"/>
            </a:pPr>
            <a:r>
              <a:rPr lang="en-US" sz="2400" dirty="0">
                <a:solidFill>
                  <a:schemeClr val="dk1"/>
                </a:solidFill>
                <a:latin typeface="Calibri"/>
                <a:ea typeface="Calibri"/>
                <a:cs typeface="Calibri"/>
                <a:sym typeface="Calibri"/>
              </a:rPr>
              <a:t>Community </a:t>
            </a:r>
            <a:endParaRPr sz="2400" dirty="0"/>
          </a:p>
          <a:p>
            <a:pPr marL="457200" marR="0" lvl="0" indent="-381000" algn="l" rtl="0">
              <a:lnSpc>
                <a:spcPct val="150000"/>
              </a:lnSpc>
              <a:spcBef>
                <a:spcPts val="0"/>
              </a:spcBef>
              <a:spcAft>
                <a:spcPts val="0"/>
              </a:spcAft>
              <a:buClr>
                <a:schemeClr val="dk1"/>
              </a:buClr>
              <a:buSzPts val="2400"/>
              <a:buFont typeface="Calibri"/>
              <a:buChar char="●"/>
            </a:pPr>
            <a:r>
              <a:rPr lang="en-US" sz="2400" dirty="0">
                <a:solidFill>
                  <a:schemeClr val="dk1"/>
                </a:solidFill>
                <a:latin typeface="Calibri"/>
                <a:ea typeface="Calibri"/>
                <a:cs typeface="Calibri"/>
                <a:sym typeface="Calibri"/>
              </a:rPr>
              <a:t>Purpose </a:t>
            </a:r>
            <a:endParaRPr sz="2400" dirty="0"/>
          </a:p>
          <a:p>
            <a:pPr marL="457200" marR="0" lvl="0" indent="-381000" algn="l" rtl="0">
              <a:lnSpc>
                <a:spcPct val="150000"/>
              </a:lnSpc>
              <a:spcBef>
                <a:spcPts val="0"/>
              </a:spcBef>
              <a:spcAft>
                <a:spcPts val="0"/>
              </a:spcAft>
              <a:buClr>
                <a:schemeClr val="dk1"/>
              </a:buClr>
              <a:buSzPts val="2400"/>
              <a:buFont typeface="Calibri"/>
              <a:buChar char="●"/>
            </a:pPr>
            <a:r>
              <a:rPr lang="en-US" sz="2400" dirty="0">
                <a:solidFill>
                  <a:schemeClr val="dk1"/>
                </a:solidFill>
                <a:latin typeface="Calibri"/>
                <a:ea typeface="Calibri"/>
                <a:cs typeface="Calibri"/>
                <a:sym typeface="Calibri"/>
              </a:rPr>
              <a:t>Growth</a:t>
            </a:r>
            <a:endParaRPr sz="2400" dirty="0"/>
          </a:p>
        </p:txBody>
      </p:sp>
      <p:sp>
        <p:nvSpPr>
          <p:cNvPr id="826" name="Google Shape;826;p87"/>
          <p:cNvSpPr/>
          <p:nvPr/>
        </p:nvSpPr>
        <p:spPr>
          <a:xfrm>
            <a:off x="2784700" y="439656"/>
            <a:ext cx="6839400" cy="880800"/>
          </a:xfrm>
          <a:prstGeom prst="rect">
            <a:avLst/>
          </a:prstGeom>
          <a:noFill/>
          <a:ln w="38100" cap="flat" cmpd="sng">
            <a:solidFill>
              <a:srgbClr val="00BEB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5"/>
                                        </p:tgtEl>
                                        <p:attrNameLst>
                                          <p:attrName>style.visibility</p:attrName>
                                        </p:attrNameLst>
                                      </p:cBhvr>
                                      <p:to>
                                        <p:strVal val="visible"/>
                                      </p:to>
                                    </p:set>
                                    <p:animEffect transition="in" filter="fade">
                                      <p:cBhvr>
                                        <p:cTn id="7" dur="1000"/>
                                        <p:tgtEl>
                                          <p:spTgt spid="8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3">
            <a:extLst>
              <a:ext uri="{FF2B5EF4-FFF2-40B4-BE49-F238E27FC236}">
                <a16:creationId xmlns:a16="http://schemas.microsoft.com/office/drawing/2014/main" id="{785DF53D-34A2-424A-B4E5-A75F0A3A9A4D}"/>
              </a:ext>
            </a:extLst>
          </p:cNvPr>
          <p:cNvSpPr/>
          <p:nvPr/>
        </p:nvSpPr>
        <p:spPr>
          <a:xfrm>
            <a:off x="0" y="-1"/>
            <a:ext cx="12192000" cy="1957582"/>
          </a:xfrm>
          <a:custGeom>
            <a:avLst/>
            <a:gdLst>
              <a:gd name="connsiteX0" fmla="*/ 0 w 3268116"/>
              <a:gd name="connsiteY0" fmla="*/ 0 h 5144785"/>
              <a:gd name="connsiteX1" fmla="*/ 3268116 w 3268116"/>
              <a:gd name="connsiteY1" fmla="*/ 0 h 5144785"/>
              <a:gd name="connsiteX2" fmla="*/ 3268116 w 3268116"/>
              <a:gd name="connsiteY2" fmla="*/ 5144785 h 5144785"/>
              <a:gd name="connsiteX3" fmla="*/ 0 w 3268116"/>
              <a:gd name="connsiteY3" fmla="*/ 5144785 h 5144785"/>
              <a:gd name="connsiteX4" fmla="*/ 0 w 3268116"/>
              <a:gd name="connsiteY4" fmla="*/ 0 h 5144785"/>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268116" h="5144785">
                <a:moveTo>
                  <a:pt x="0" y="0"/>
                </a:moveTo>
                <a:lnTo>
                  <a:pt x="3268116" y="0"/>
                </a:lnTo>
                <a:lnTo>
                  <a:pt x="3268116" y="5144785"/>
                </a:lnTo>
                <a:lnTo>
                  <a:pt x="0" y="5144785"/>
                </a:lnTo>
                <a:lnTo>
                  <a:pt x="0" y="0"/>
                </a:lnTo>
              </a:path>
            </a:pathLst>
          </a:custGeom>
          <a:solidFill>
            <a:srgbClr val="00000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p>
        </p:txBody>
      </p:sp>
      <p:sp>
        <p:nvSpPr>
          <p:cNvPr id="2" name="Title 1"/>
          <p:cNvSpPr>
            <a:spLocks noGrp="1"/>
          </p:cNvSpPr>
          <p:nvPr>
            <p:ph type="title"/>
          </p:nvPr>
        </p:nvSpPr>
        <p:spPr>
          <a:xfrm>
            <a:off x="2914594" y="457379"/>
            <a:ext cx="11074400" cy="1143000"/>
          </a:xfrm>
        </p:spPr>
        <p:txBody>
          <a:bodyPr>
            <a:noAutofit/>
          </a:bodyPr>
          <a:lstStyle/>
          <a:p>
            <a:r>
              <a:rPr lang="en-US" sz="3733" b="1" dirty="0">
                <a:solidFill>
                  <a:schemeClr val="bg1"/>
                </a:solidFill>
                <a:latin typeface="Avenir Book" charset="0"/>
                <a:ea typeface="Avenir Book" charset="0"/>
                <a:cs typeface="Avenir Book" charset="0"/>
              </a:rPr>
              <a:t>Why Millennials Job Hop</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50400" y="6375400"/>
            <a:ext cx="2387600" cy="299944"/>
          </a:xfrm>
          <a:prstGeom prst="rect">
            <a:avLst/>
          </a:prstGeom>
        </p:spPr>
      </p:pic>
      <p:sp>
        <p:nvSpPr>
          <p:cNvPr id="7" name="Rectangle 6"/>
          <p:cNvSpPr/>
          <p:nvPr/>
        </p:nvSpPr>
        <p:spPr>
          <a:xfrm>
            <a:off x="1077671" y="2365872"/>
            <a:ext cx="9753600" cy="3934731"/>
          </a:xfrm>
          <a:prstGeom prst="rect">
            <a:avLst/>
          </a:prstGeom>
        </p:spPr>
        <p:txBody>
          <a:bodyPr wrap="square">
            <a:spAutoFit/>
          </a:bodyPr>
          <a:lstStyle/>
          <a:p>
            <a:pPr marL="380990" indent="-380990">
              <a:lnSpc>
                <a:spcPct val="150000"/>
              </a:lnSpc>
              <a:buFont typeface="Arial" charset="0"/>
              <a:buChar char="•"/>
            </a:pPr>
            <a:r>
              <a:rPr lang="en-US" sz="1867" dirty="0">
                <a:latin typeface="Avenir Book" charset="0"/>
                <a:ea typeface="Avenir Book" charset="0"/>
                <a:cs typeface="Avenir Book" charset="0"/>
              </a:rPr>
              <a:t>Cost of Living – Debt Crisis</a:t>
            </a:r>
          </a:p>
          <a:p>
            <a:pPr marL="380990" indent="-380990">
              <a:lnSpc>
                <a:spcPct val="150000"/>
              </a:lnSpc>
              <a:buFont typeface="Arial" charset="0"/>
              <a:buChar char="•"/>
            </a:pPr>
            <a:r>
              <a:rPr lang="en-US" sz="1867" dirty="0">
                <a:latin typeface="Avenir Book" charset="0"/>
                <a:ea typeface="Avenir Book" charset="0"/>
                <a:cs typeface="Avenir Book" charset="0"/>
              </a:rPr>
              <a:t>No employee advocacy or positive morale </a:t>
            </a:r>
          </a:p>
          <a:p>
            <a:pPr marL="380990" indent="-380990">
              <a:lnSpc>
                <a:spcPct val="150000"/>
              </a:lnSpc>
              <a:buFont typeface="Arial" charset="0"/>
              <a:buChar char="•"/>
            </a:pPr>
            <a:r>
              <a:rPr lang="en-US" sz="1867" dirty="0">
                <a:latin typeface="Avenir Book" charset="0"/>
                <a:ea typeface="Avenir Book" charset="0"/>
                <a:cs typeface="Avenir Book" charset="0"/>
              </a:rPr>
              <a:t>Disengaged co workers or management  - Generational Barriers*</a:t>
            </a:r>
          </a:p>
          <a:p>
            <a:pPr marL="380990" indent="-380990">
              <a:lnSpc>
                <a:spcPct val="150000"/>
              </a:lnSpc>
              <a:buFont typeface="Arial" charset="0"/>
              <a:buChar char="•"/>
            </a:pPr>
            <a:r>
              <a:rPr lang="en-US" sz="1867" dirty="0">
                <a:latin typeface="Avenir Book" charset="0"/>
                <a:ea typeface="Avenir Book" charset="0"/>
                <a:cs typeface="Avenir Book" charset="0"/>
              </a:rPr>
              <a:t>Every person or themselves </a:t>
            </a:r>
          </a:p>
          <a:p>
            <a:pPr marL="380990" indent="-380990">
              <a:lnSpc>
                <a:spcPct val="150000"/>
              </a:lnSpc>
              <a:buFont typeface="Arial" charset="0"/>
              <a:buChar char="•"/>
            </a:pPr>
            <a:r>
              <a:rPr lang="en-US" sz="1867" dirty="0">
                <a:latin typeface="Avenir Book" charset="0"/>
                <a:ea typeface="Avenir Book" charset="0"/>
                <a:cs typeface="Avenir Book" charset="0"/>
              </a:rPr>
              <a:t>Lack of innovation &amp; technology</a:t>
            </a:r>
          </a:p>
          <a:p>
            <a:pPr marL="380990" indent="-380990">
              <a:lnSpc>
                <a:spcPct val="150000"/>
              </a:lnSpc>
              <a:buFont typeface="Arial" charset="0"/>
              <a:buChar char="•"/>
            </a:pPr>
            <a:r>
              <a:rPr lang="en-US" sz="1867" dirty="0">
                <a:latin typeface="Avenir Book" charset="0"/>
                <a:ea typeface="Avenir Book" charset="0"/>
                <a:cs typeface="Avenir Book" charset="0"/>
              </a:rPr>
              <a:t>One annual review only</a:t>
            </a:r>
          </a:p>
          <a:p>
            <a:pPr marL="380990" indent="-380990">
              <a:lnSpc>
                <a:spcPct val="150000"/>
              </a:lnSpc>
              <a:buFont typeface="Arial" charset="0"/>
              <a:buChar char="•"/>
            </a:pPr>
            <a:r>
              <a:rPr lang="en-US" sz="1867" dirty="0">
                <a:latin typeface="Avenir Book" charset="0"/>
                <a:ea typeface="Avenir Book" charset="0"/>
                <a:cs typeface="Avenir Book" charset="0"/>
              </a:rPr>
              <a:t>Little room for growth</a:t>
            </a:r>
          </a:p>
          <a:p>
            <a:pPr marL="380990" indent="-380990">
              <a:lnSpc>
                <a:spcPct val="150000"/>
              </a:lnSpc>
              <a:buFont typeface="Arial" charset="0"/>
              <a:buChar char="•"/>
            </a:pPr>
            <a:r>
              <a:rPr lang="en-US" sz="1867" dirty="0">
                <a:latin typeface="Avenir Book" charset="0"/>
                <a:ea typeface="Avenir Book" charset="0"/>
                <a:cs typeface="Avenir Book" charset="0"/>
              </a:rPr>
              <a:t>No corporate social responsibility</a:t>
            </a:r>
          </a:p>
          <a:p>
            <a:pPr marL="380990" indent="-380990">
              <a:lnSpc>
                <a:spcPct val="150000"/>
              </a:lnSpc>
              <a:buFont typeface="Arial" charset="0"/>
              <a:buChar char="•"/>
            </a:pPr>
            <a:r>
              <a:rPr lang="en-US" sz="1870" dirty="0">
                <a:latin typeface="Avenir Book" panose="02000503020000020003" pitchFamily="2" charset="0"/>
              </a:rPr>
              <a:t>79% of people who quit their jobs cite ‘lack of appreciation </a:t>
            </a:r>
            <a:endParaRPr lang="en-US" sz="1870" dirty="0">
              <a:latin typeface="Avenir Book" panose="02000503020000020003" pitchFamily="2" charset="0"/>
              <a:ea typeface="Avenir Book" charset="0"/>
              <a:cs typeface="Avenir Book" charset="0"/>
            </a:endParaRPr>
          </a:p>
        </p:txBody>
      </p:sp>
      <p:pic>
        <p:nvPicPr>
          <p:cNvPr id="6" name="Picture 5">
            <a:extLst>
              <a:ext uri="{FF2B5EF4-FFF2-40B4-BE49-F238E27FC236}">
                <a16:creationId xmlns:a16="http://schemas.microsoft.com/office/drawing/2014/main" id="{3A56C075-4BCF-2340-BBB6-804641FD100A}"/>
              </a:ext>
            </a:extLst>
          </p:cNvPr>
          <p:cNvPicPr>
            <a:picLocks noChangeAspect="1"/>
          </p:cNvPicPr>
          <p:nvPr/>
        </p:nvPicPr>
        <p:blipFill>
          <a:blip r:embed="rId4"/>
          <a:stretch>
            <a:fillRect/>
          </a:stretch>
        </p:blipFill>
        <p:spPr>
          <a:xfrm>
            <a:off x="9063526" y="3499052"/>
            <a:ext cx="2472011" cy="1892633"/>
          </a:xfrm>
          <a:prstGeom prst="rect">
            <a:avLst/>
          </a:prstGeom>
        </p:spPr>
      </p:pic>
      <p:sp>
        <p:nvSpPr>
          <p:cNvPr id="8" name="Google Shape;741;p78">
            <a:extLst>
              <a:ext uri="{FF2B5EF4-FFF2-40B4-BE49-F238E27FC236}">
                <a16:creationId xmlns:a16="http://schemas.microsoft.com/office/drawing/2014/main" id="{F1175272-1FFC-324D-9635-0CA320278F1B}"/>
              </a:ext>
            </a:extLst>
          </p:cNvPr>
          <p:cNvSpPr/>
          <p:nvPr/>
        </p:nvSpPr>
        <p:spPr>
          <a:xfrm>
            <a:off x="2467707" y="538390"/>
            <a:ext cx="6302583" cy="880800"/>
          </a:xfrm>
          <a:prstGeom prst="rect">
            <a:avLst/>
          </a:prstGeom>
          <a:noFill/>
          <a:ln w="38100" cap="flat" cmpd="sng">
            <a:solidFill>
              <a:srgbClr val="00BEB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13556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p:tgtEl>
                                          <p:spTgt spid="7">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7">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p:tgtEl>
                                          <p:spTgt spid="7">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7">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p:tgtEl>
                                          <p:spTgt spid="7">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p:tgtEl>
                                          <p:spTgt spid="7">
                                            <p:txEl>
                                              <p:pRg st="3" end="3"/>
                                            </p:txEl>
                                          </p:spTgt>
                                        </p:tgtEl>
                                        <p:attrNameLst>
                                          <p:attrName>ppt_y</p:attrName>
                                        </p:attrNameLst>
                                      </p:cBhvr>
                                      <p:tavLst>
                                        <p:tav tm="0">
                                          <p:val>
                                            <p:strVal val="#ppt_y+#ppt_h*1.125000"/>
                                          </p:val>
                                        </p:tav>
                                        <p:tav tm="100000">
                                          <p:val>
                                            <p:strVal val="#ppt_y"/>
                                          </p:val>
                                        </p:tav>
                                      </p:tavLst>
                                    </p:anim>
                                    <p:animEffect transition="in" filter="wipe(up)">
                                      <p:cBhvr>
                                        <p:cTn id="26" dur="500"/>
                                        <p:tgtEl>
                                          <p:spTgt spid="7">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 calcmode="lin" valueType="num">
                                      <p:cBhvr additive="base">
                                        <p:cTn id="31" dur="500"/>
                                        <p:tgtEl>
                                          <p:spTgt spid="7">
                                            <p:txEl>
                                              <p:pRg st="4" end="4"/>
                                            </p:txEl>
                                          </p:spTgt>
                                        </p:tgtEl>
                                        <p:attrNameLst>
                                          <p:attrName>ppt_y</p:attrName>
                                        </p:attrNameLst>
                                      </p:cBhvr>
                                      <p:tavLst>
                                        <p:tav tm="0">
                                          <p:val>
                                            <p:strVal val="#ppt_y+#ppt_h*1.125000"/>
                                          </p:val>
                                        </p:tav>
                                        <p:tav tm="100000">
                                          <p:val>
                                            <p:strVal val="#ppt_y"/>
                                          </p:val>
                                        </p:tav>
                                      </p:tavLst>
                                    </p:anim>
                                    <p:animEffect transition="in" filter="wipe(up)">
                                      <p:cBhvr>
                                        <p:cTn id="32" dur="500"/>
                                        <p:tgtEl>
                                          <p:spTgt spid="7">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anim calcmode="lin" valueType="num">
                                      <p:cBhvr additive="base">
                                        <p:cTn id="37" dur="500"/>
                                        <p:tgtEl>
                                          <p:spTgt spid="7">
                                            <p:txEl>
                                              <p:pRg st="5" end="5"/>
                                            </p:txEl>
                                          </p:spTgt>
                                        </p:tgtEl>
                                        <p:attrNameLst>
                                          <p:attrName>ppt_y</p:attrName>
                                        </p:attrNameLst>
                                      </p:cBhvr>
                                      <p:tavLst>
                                        <p:tav tm="0">
                                          <p:val>
                                            <p:strVal val="#ppt_y+#ppt_h*1.125000"/>
                                          </p:val>
                                        </p:tav>
                                        <p:tav tm="100000">
                                          <p:val>
                                            <p:strVal val="#ppt_y"/>
                                          </p:val>
                                        </p:tav>
                                      </p:tavLst>
                                    </p:anim>
                                    <p:animEffect transition="in" filter="wipe(up)">
                                      <p:cBhvr>
                                        <p:cTn id="38" dur="500"/>
                                        <p:tgtEl>
                                          <p:spTgt spid="7">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grpId="0" nodeType="clickEffect">
                                  <p:stCondLst>
                                    <p:cond delay="0"/>
                                  </p:stCondLst>
                                  <p:childTnLst>
                                    <p:set>
                                      <p:cBhvr>
                                        <p:cTn id="42" dur="1" fill="hold">
                                          <p:stCondLst>
                                            <p:cond delay="0"/>
                                          </p:stCondLst>
                                        </p:cTn>
                                        <p:tgtEl>
                                          <p:spTgt spid="7">
                                            <p:txEl>
                                              <p:pRg st="6" end="6"/>
                                            </p:txEl>
                                          </p:spTgt>
                                        </p:tgtEl>
                                        <p:attrNameLst>
                                          <p:attrName>style.visibility</p:attrName>
                                        </p:attrNameLst>
                                      </p:cBhvr>
                                      <p:to>
                                        <p:strVal val="visible"/>
                                      </p:to>
                                    </p:set>
                                    <p:anim calcmode="lin" valueType="num">
                                      <p:cBhvr additive="base">
                                        <p:cTn id="43" dur="500"/>
                                        <p:tgtEl>
                                          <p:spTgt spid="7">
                                            <p:txEl>
                                              <p:pRg st="6" end="6"/>
                                            </p:txEl>
                                          </p:spTgt>
                                        </p:tgtEl>
                                        <p:attrNameLst>
                                          <p:attrName>ppt_y</p:attrName>
                                        </p:attrNameLst>
                                      </p:cBhvr>
                                      <p:tavLst>
                                        <p:tav tm="0">
                                          <p:val>
                                            <p:strVal val="#ppt_y+#ppt_h*1.125000"/>
                                          </p:val>
                                        </p:tav>
                                        <p:tav tm="100000">
                                          <p:val>
                                            <p:strVal val="#ppt_y"/>
                                          </p:val>
                                        </p:tav>
                                      </p:tavLst>
                                    </p:anim>
                                    <p:animEffect transition="in" filter="wipe(up)">
                                      <p:cBhvr>
                                        <p:cTn id="44" dur="500"/>
                                        <p:tgtEl>
                                          <p:spTgt spid="7">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ntr" presetSubtype="4" fill="hold" grpId="0" nodeType="clickEffect">
                                  <p:stCondLst>
                                    <p:cond delay="0"/>
                                  </p:stCondLst>
                                  <p:childTnLst>
                                    <p:set>
                                      <p:cBhvr>
                                        <p:cTn id="48" dur="1" fill="hold">
                                          <p:stCondLst>
                                            <p:cond delay="0"/>
                                          </p:stCondLst>
                                        </p:cTn>
                                        <p:tgtEl>
                                          <p:spTgt spid="7">
                                            <p:txEl>
                                              <p:pRg st="7" end="7"/>
                                            </p:txEl>
                                          </p:spTgt>
                                        </p:tgtEl>
                                        <p:attrNameLst>
                                          <p:attrName>style.visibility</p:attrName>
                                        </p:attrNameLst>
                                      </p:cBhvr>
                                      <p:to>
                                        <p:strVal val="visible"/>
                                      </p:to>
                                    </p:set>
                                    <p:anim calcmode="lin" valueType="num">
                                      <p:cBhvr additive="base">
                                        <p:cTn id="49" dur="500"/>
                                        <p:tgtEl>
                                          <p:spTgt spid="7">
                                            <p:txEl>
                                              <p:pRg st="7" end="7"/>
                                            </p:txEl>
                                          </p:spTgt>
                                        </p:tgtEl>
                                        <p:attrNameLst>
                                          <p:attrName>ppt_y</p:attrName>
                                        </p:attrNameLst>
                                      </p:cBhvr>
                                      <p:tavLst>
                                        <p:tav tm="0">
                                          <p:val>
                                            <p:strVal val="#ppt_y+#ppt_h*1.125000"/>
                                          </p:val>
                                        </p:tav>
                                        <p:tav tm="100000">
                                          <p:val>
                                            <p:strVal val="#ppt_y"/>
                                          </p:val>
                                        </p:tav>
                                      </p:tavLst>
                                    </p:anim>
                                    <p:animEffect transition="in" filter="wipe(up)">
                                      <p:cBhvr>
                                        <p:cTn id="50" dur="500"/>
                                        <p:tgtEl>
                                          <p:spTgt spid="7">
                                            <p:txEl>
                                              <p:pRg st="7" end="7"/>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2" presetClass="entr" presetSubtype="4" fill="hold" grpId="0" nodeType="clickEffect">
                                  <p:stCondLst>
                                    <p:cond delay="0"/>
                                  </p:stCondLst>
                                  <p:childTnLst>
                                    <p:set>
                                      <p:cBhvr>
                                        <p:cTn id="54" dur="1" fill="hold">
                                          <p:stCondLst>
                                            <p:cond delay="0"/>
                                          </p:stCondLst>
                                        </p:cTn>
                                        <p:tgtEl>
                                          <p:spTgt spid="7">
                                            <p:txEl>
                                              <p:pRg st="8" end="8"/>
                                            </p:txEl>
                                          </p:spTgt>
                                        </p:tgtEl>
                                        <p:attrNameLst>
                                          <p:attrName>style.visibility</p:attrName>
                                        </p:attrNameLst>
                                      </p:cBhvr>
                                      <p:to>
                                        <p:strVal val="visible"/>
                                      </p:to>
                                    </p:set>
                                    <p:anim calcmode="lin" valueType="num">
                                      <p:cBhvr additive="base">
                                        <p:cTn id="55" dur="500"/>
                                        <p:tgtEl>
                                          <p:spTgt spid="7">
                                            <p:txEl>
                                              <p:pRg st="8" end="8"/>
                                            </p:txEl>
                                          </p:spTgt>
                                        </p:tgtEl>
                                        <p:attrNameLst>
                                          <p:attrName>ppt_y</p:attrName>
                                        </p:attrNameLst>
                                      </p:cBhvr>
                                      <p:tavLst>
                                        <p:tav tm="0">
                                          <p:val>
                                            <p:strVal val="#ppt_y+#ppt_h*1.125000"/>
                                          </p:val>
                                        </p:tav>
                                        <p:tav tm="100000">
                                          <p:val>
                                            <p:strVal val="#ppt_y"/>
                                          </p:val>
                                        </p:tav>
                                      </p:tavLst>
                                    </p:anim>
                                    <p:animEffect transition="in" filter="wipe(up)">
                                      <p:cBhvr>
                                        <p:cTn id="56" dur="500"/>
                                        <p:tgtEl>
                                          <p:spTgt spid="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
            <a:extLst>
              <a:ext uri="{FF2B5EF4-FFF2-40B4-BE49-F238E27FC236}">
                <a16:creationId xmlns:a16="http://schemas.microsoft.com/office/drawing/2014/main" id="{41000CFA-21C6-4D4C-8479-DC74C0B70D14}"/>
              </a:ext>
            </a:extLst>
          </p:cNvPr>
          <p:cNvSpPr/>
          <p:nvPr/>
        </p:nvSpPr>
        <p:spPr>
          <a:xfrm>
            <a:off x="0" y="2298699"/>
            <a:ext cx="12192000" cy="2260601"/>
          </a:xfrm>
          <a:custGeom>
            <a:avLst/>
            <a:gdLst>
              <a:gd name="connsiteX0" fmla="*/ 0 w 3268116"/>
              <a:gd name="connsiteY0" fmla="*/ 0 h 5144785"/>
              <a:gd name="connsiteX1" fmla="*/ 3268116 w 3268116"/>
              <a:gd name="connsiteY1" fmla="*/ 0 h 5144785"/>
              <a:gd name="connsiteX2" fmla="*/ 3268116 w 3268116"/>
              <a:gd name="connsiteY2" fmla="*/ 5144785 h 5144785"/>
              <a:gd name="connsiteX3" fmla="*/ 0 w 3268116"/>
              <a:gd name="connsiteY3" fmla="*/ 5144785 h 5144785"/>
              <a:gd name="connsiteX4" fmla="*/ 0 w 3268116"/>
              <a:gd name="connsiteY4" fmla="*/ 0 h 5144785"/>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268116" h="5144785">
                <a:moveTo>
                  <a:pt x="0" y="0"/>
                </a:moveTo>
                <a:lnTo>
                  <a:pt x="3268116" y="0"/>
                </a:lnTo>
                <a:lnTo>
                  <a:pt x="3268116" y="5144785"/>
                </a:lnTo>
                <a:lnTo>
                  <a:pt x="0" y="5144785"/>
                </a:lnTo>
                <a:lnTo>
                  <a:pt x="0" y="0"/>
                </a:lnTo>
              </a:path>
            </a:pathLst>
          </a:custGeom>
          <a:solidFill>
            <a:srgbClr val="00000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1971" y="788639"/>
            <a:ext cx="6819448" cy="511035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50400" y="6375400"/>
            <a:ext cx="2387600" cy="299944"/>
          </a:xfrm>
          <a:prstGeom prst="rect">
            <a:avLst/>
          </a:prstGeom>
        </p:spPr>
      </p:pic>
    </p:spTree>
    <p:extLst>
      <p:ext uri="{BB962C8B-B14F-4D97-AF65-F5344CB8AC3E}">
        <p14:creationId xmlns:p14="http://schemas.microsoft.com/office/powerpoint/2010/main" val="98012655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42C582AB-82B2-E546-8D76-8BB738A207EA}"/>
              </a:ext>
            </a:extLst>
          </p:cNvPr>
          <p:cNvSpPr/>
          <p:nvPr/>
        </p:nvSpPr>
        <p:spPr>
          <a:xfrm>
            <a:off x="6096000" y="0"/>
            <a:ext cx="6096000" cy="6858000"/>
          </a:xfrm>
          <a:custGeom>
            <a:avLst/>
            <a:gdLst>
              <a:gd name="connsiteX0" fmla="*/ 0 w 3268116"/>
              <a:gd name="connsiteY0" fmla="*/ 0 h 5144785"/>
              <a:gd name="connsiteX1" fmla="*/ 3268116 w 3268116"/>
              <a:gd name="connsiteY1" fmla="*/ 0 h 5144785"/>
              <a:gd name="connsiteX2" fmla="*/ 3268116 w 3268116"/>
              <a:gd name="connsiteY2" fmla="*/ 5144785 h 5144785"/>
              <a:gd name="connsiteX3" fmla="*/ 0 w 3268116"/>
              <a:gd name="connsiteY3" fmla="*/ 5144785 h 5144785"/>
              <a:gd name="connsiteX4" fmla="*/ 0 w 3268116"/>
              <a:gd name="connsiteY4" fmla="*/ 0 h 5144785"/>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268116" h="5144785">
                <a:moveTo>
                  <a:pt x="0" y="0"/>
                </a:moveTo>
                <a:lnTo>
                  <a:pt x="3268116" y="0"/>
                </a:lnTo>
                <a:lnTo>
                  <a:pt x="3268116" y="5144785"/>
                </a:lnTo>
                <a:lnTo>
                  <a:pt x="0" y="5144785"/>
                </a:lnTo>
                <a:lnTo>
                  <a:pt x="0" y="0"/>
                </a:lnTo>
              </a:path>
            </a:pathLst>
          </a:custGeom>
          <a:solidFill>
            <a:srgbClr val="00000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Text Placeholder 2">
            <a:extLst>
              <a:ext uri="{FF2B5EF4-FFF2-40B4-BE49-F238E27FC236}">
                <a16:creationId xmlns:a16="http://schemas.microsoft.com/office/drawing/2014/main" id="{41E69359-8ADF-A448-A8F1-EF599D424162}"/>
              </a:ext>
            </a:extLst>
          </p:cNvPr>
          <p:cNvSpPr>
            <a:spLocks noGrp="1"/>
          </p:cNvSpPr>
          <p:nvPr>
            <p:ph type="body" idx="1"/>
          </p:nvPr>
        </p:nvSpPr>
        <p:spPr>
          <a:xfrm>
            <a:off x="197409" y="1423298"/>
            <a:ext cx="5819078" cy="4351338"/>
          </a:xfrm>
        </p:spPr>
        <p:txBody>
          <a:bodyPr/>
          <a:lstStyle/>
          <a:p>
            <a:r>
              <a:rPr lang="en-US" sz="2200" b="1" dirty="0">
                <a:solidFill>
                  <a:srgbClr val="25DAE5"/>
                </a:solidFill>
                <a:latin typeface="Avenir Book" panose="02000503020000020003" pitchFamily="2" charset="0"/>
              </a:rPr>
              <a:t>Not engaged employees</a:t>
            </a:r>
            <a:r>
              <a:rPr lang="en-US" sz="2200" b="1" dirty="0">
                <a:latin typeface="Avenir Book" panose="02000503020000020003" pitchFamily="2" charset="0"/>
              </a:rPr>
              <a:t> </a:t>
            </a:r>
            <a:r>
              <a:rPr lang="en-US" sz="2200" dirty="0">
                <a:latin typeface="Avenir Book" panose="02000503020000020003" pitchFamily="2" charset="0"/>
              </a:rPr>
              <a:t>are those who show up and do just enough to get by. Never go the extra mile. Punch in Punch out mentality.</a:t>
            </a:r>
          </a:p>
          <a:p>
            <a:pPr marL="114300" indent="0">
              <a:buNone/>
            </a:pPr>
            <a:endParaRPr lang="en-US" sz="2200" dirty="0">
              <a:latin typeface="Avenir Book" panose="02000503020000020003" pitchFamily="2" charset="0"/>
            </a:endParaRPr>
          </a:p>
          <a:p>
            <a:r>
              <a:rPr lang="en-US" sz="2200" b="1" dirty="0">
                <a:solidFill>
                  <a:srgbClr val="25DAE5"/>
                </a:solidFill>
                <a:latin typeface="Avenir Book" panose="02000503020000020003" pitchFamily="2" charset="0"/>
              </a:rPr>
              <a:t>Actively disengaged employees  </a:t>
            </a:r>
            <a:r>
              <a:rPr lang="en-US" sz="2200" dirty="0">
                <a:latin typeface="Avenir Book" panose="02000503020000020003" pitchFamily="2" charset="0"/>
              </a:rPr>
              <a:t>are actively working against the organizations they work for. These employees are toxic within the workplace and could impact employee morale and performance.</a:t>
            </a:r>
          </a:p>
        </p:txBody>
      </p:sp>
      <p:pic>
        <p:nvPicPr>
          <p:cNvPr id="5" name="Picture 4">
            <a:extLst>
              <a:ext uri="{FF2B5EF4-FFF2-40B4-BE49-F238E27FC236}">
                <a16:creationId xmlns:a16="http://schemas.microsoft.com/office/drawing/2014/main" id="{C96863DA-75F4-614E-B175-267E4FF98B4E}"/>
              </a:ext>
            </a:extLst>
          </p:cNvPr>
          <p:cNvPicPr>
            <a:picLocks noChangeAspect="1"/>
          </p:cNvPicPr>
          <p:nvPr/>
        </p:nvPicPr>
        <p:blipFill>
          <a:blip r:embed="rId2"/>
          <a:stretch>
            <a:fillRect/>
          </a:stretch>
        </p:blipFill>
        <p:spPr>
          <a:xfrm>
            <a:off x="6725543" y="1846688"/>
            <a:ext cx="4996773" cy="3164623"/>
          </a:xfrm>
          <a:prstGeom prst="rect">
            <a:avLst/>
          </a:prstGeom>
        </p:spPr>
      </p:pic>
    </p:spTree>
    <p:extLst>
      <p:ext uri="{BB962C8B-B14F-4D97-AF65-F5344CB8AC3E}">
        <p14:creationId xmlns:p14="http://schemas.microsoft.com/office/powerpoint/2010/main" val="1401985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50400" y="6375400"/>
            <a:ext cx="2387600" cy="299944"/>
          </a:xfrm>
          <a:prstGeom prst="rect">
            <a:avLst/>
          </a:prstGeom>
        </p:spPr>
      </p:pic>
      <p:sp>
        <p:nvSpPr>
          <p:cNvPr id="2" name="TextBox 1"/>
          <p:cNvSpPr txBox="1"/>
          <p:nvPr/>
        </p:nvSpPr>
        <p:spPr>
          <a:xfrm>
            <a:off x="3657600" y="513150"/>
            <a:ext cx="4876800" cy="502766"/>
          </a:xfrm>
          <a:prstGeom prst="rect">
            <a:avLst/>
          </a:prstGeom>
          <a:noFill/>
        </p:spPr>
        <p:txBody>
          <a:bodyPr wrap="square" rtlCol="0">
            <a:spAutoFit/>
          </a:bodyPr>
          <a:lstStyle/>
          <a:p>
            <a:r>
              <a:rPr lang="en-US" sz="2667" b="1" dirty="0">
                <a:latin typeface="Avenir Book" charset="0"/>
                <a:ea typeface="Avenir Book" charset="0"/>
                <a:cs typeface="Avenir Book" charset="0"/>
              </a:rPr>
              <a:t>How To Close The Skills Gap</a:t>
            </a:r>
          </a:p>
        </p:txBody>
      </p:sp>
      <p:sp>
        <p:nvSpPr>
          <p:cNvPr id="6" name="TextBox 5">
            <a:extLst>
              <a:ext uri="{FF2B5EF4-FFF2-40B4-BE49-F238E27FC236}">
                <a16:creationId xmlns:a16="http://schemas.microsoft.com/office/drawing/2014/main" id="{42DFAA9C-3F7A-524F-B03F-C312C1DA02CC}"/>
              </a:ext>
            </a:extLst>
          </p:cNvPr>
          <p:cNvSpPr txBox="1"/>
          <p:nvPr/>
        </p:nvSpPr>
        <p:spPr>
          <a:xfrm>
            <a:off x="6096000" y="2962928"/>
            <a:ext cx="4861931" cy="1892826"/>
          </a:xfrm>
          <a:prstGeom prst="rect">
            <a:avLst/>
          </a:prstGeom>
          <a:ln/>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sz="3500" b="1" dirty="0">
                <a:latin typeface="Avenir Book" panose="02000503020000020003" pitchFamily="2" charset="0"/>
              </a:rPr>
              <a:t>58% of managers said they didn’t receive any management training. </a:t>
            </a:r>
          </a:p>
          <a:p>
            <a:pPr algn="ctr"/>
            <a:r>
              <a:rPr lang="en-US" sz="1200" b="1" dirty="0">
                <a:latin typeface="Avenir Book" panose="02000503020000020003" pitchFamily="2" charset="0"/>
              </a:rPr>
              <a:t>CareerBuilder</a:t>
            </a:r>
          </a:p>
        </p:txBody>
      </p:sp>
      <p:pic>
        <p:nvPicPr>
          <p:cNvPr id="7" name="Picture 6">
            <a:extLst>
              <a:ext uri="{FF2B5EF4-FFF2-40B4-BE49-F238E27FC236}">
                <a16:creationId xmlns:a16="http://schemas.microsoft.com/office/drawing/2014/main" id="{15D6DAC8-386B-3D41-A346-9CF014BE247B}"/>
              </a:ext>
            </a:extLst>
          </p:cNvPr>
          <p:cNvPicPr>
            <a:picLocks noChangeAspect="1"/>
          </p:cNvPicPr>
          <p:nvPr/>
        </p:nvPicPr>
        <p:blipFill>
          <a:blip r:embed="rId3"/>
          <a:stretch>
            <a:fillRect/>
          </a:stretch>
        </p:blipFill>
        <p:spPr>
          <a:xfrm>
            <a:off x="0" y="0"/>
            <a:ext cx="12192000" cy="1542988"/>
          </a:xfrm>
          <a:prstGeom prst="rect">
            <a:avLst/>
          </a:prstGeom>
        </p:spPr>
      </p:pic>
      <p:sp>
        <p:nvSpPr>
          <p:cNvPr id="9" name="TextBox 8">
            <a:extLst>
              <a:ext uri="{FF2B5EF4-FFF2-40B4-BE49-F238E27FC236}">
                <a16:creationId xmlns:a16="http://schemas.microsoft.com/office/drawing/2014/main" id="{97A07D88-8304-214D-B880-C6D0A1BCB1C8}"/>
              </a:ext>
            </a:extLst>
          </p:cNvPr>
          <p:cNvSpPr txBox="1"/>
          <p:nvPr/>
        </p:nvSpPr>
        <p:spPr>
          <a:xfrm>
            <a:off x="1669774" y="3429000"/>
            <a:ext cx="3331597" cy="1169551"/>
          </a:xfrm>
          <a:prstGeom prst="rect">
            <a:avLst/>
          </a:prstGeom>
          <a:noFill/>
        </p:spPr>
        <p:txBody>
          <a:bodyPr wrap="square" rtlCol="0">
            <a:spAutoFit/>
          </a:bodyPr>
          <a:lstStyle/>
          <a:p>
            <a:pPr algn="ctr"/>
            <a:r>
              <a:rPr lang="en-US" sz="3500" b="1" dirty="0">
                <a:latin typeface="Avenir Black" panose="02000503020000020003" pitchFamily="2" charset="0"/>
              </a:rPr>
              <a:t>NOW it’s time for </a:t>
            </a:r>
            <a:r>
              <a:rPr lang="en-US" sz="3500" b="1" dirty="0">
                <a:solidFill>
                  <a:srgbClr val="25DAE5"/>
                </a:solidFill>
                <a:latin typeface="Avenir Black" panose="02000503020000020003" pitchFamily="2" charset="0"/>
              </a:rPr>
              <a:t>action</a:t>
            </a:r>
            <a:r>
              <a:rPr lang="en-US" sz="3500" b="1" dirty="0">
                <a:latin typeface="Avenir Black" panose="02000503020000020003" pitchFamily="2" charset="0"/>
              </a:rPr>
              <a:t>!</a:t>
            </a:r>
          </a:p>
        </p:txBody>
      </p:sp>
    </p:spTree>
    <p:extLst>
      <p:ext uri="{BB962C8B-B14F-4D97-AF65-F5344CB8AC3E}">
        <p14:creationId xmlns:p14="http://schemas.microsoft.com/office/powerpoint/2010/main" val="394280380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9697" y="1971923"/>
            <a:ext cx="5669194" cy="4251895"/>
          </a:xfrm>
          <a:prstGeom prst="rect">
            <a:avLst/>
          </a:prstGeom>
        </p:spPr>
      </p:pic>
      <p:sp>
        <p:nvSpPr>
          <p:cNvPr id="7" name="Freeform 3">
            <a:extLst>
              <a:ext uri="{FF2B5EF4-FFF2-40B4-BE49-F238E27FC236}">
                <a16:creationId xmlns:a16="http://schemas.microsoft.com/office/drawing/2014/main" id="{EF083C3A-47BE-1941-8E9C-43C04BCC7E0D}"/>
              </a:ext>
            </a:extLst>
          </p:cNvPr>
          <p:cNvSpPr/>
          <p:nvPr/>
        </p:nvSpPr>
        <p:spPr>
          <a:xfrm>
            <a:off x="0" y="-1"/>
            <a:ext cx="12192000" cy="1574359"/>
          </a:xfrm>
          <a:custGeom>
            <a:avLst/>
            <a:gdLst>
              <a:gd name="connsiteX0" fmla="*/ 0 w 3268116"/>
              <a:gd name="connsiteY0" fmla="*/ 0 h 5144785"/>
              <a:gd name="connsiteX1" fmla="*/ 3268116 w 3268116"/>
              <a:gd name="connsiteY1" fmla="*/ 0 h 5144785"/>
              <a:gd name="connsiteX2" fmla="*/ 3268116 w 3268116"/>
              <a:gd name="connsiteY2" fmla="*/ 5144785 h 5144785"/>
              <a:gd name="connsiteX3" fmla="*/ 0 w 3268116"/>
              <a:gd name="connsiteY3" fmla="*/ 5144785 h 5144785"/>
              <a:gd name="connsiteX4" fmla="*/ 0 w 3268116"/>
              <a:gd name="connsiteY4" fmla="*/ 0 h 5144785"/>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268116" h="5144785">
                <a:moveTo>
                  <a:pt x="0" y="0"/>
                </a:moveTo>
                <a:lnTo>
                  <a:pt x="3268116" y="0"/>
                </a:lnTo>
                <a:lnTo>
                  <a:pt x="3268116" y="5144785"/>
                </a:lnTo>
                <a:lnTo>
                  <a:pt x="0" y="5144785"/>
                </a:lnTo>
                <a:lnTo>
                  <a:pt x="0" y="0"/>
                </a:lnTo>
              </a:path>
            </a:pathLst>
          </a:custGeom>
          <a:solidFill>
            <a:srgbClr val="00000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50400" y="6375400"/>
            <a:ext cx="2387600" cy="299944"/>
          </a:xfrm>
          <a:prstGeom prst="rect">
            <a:avLst/>
          </a:prstGeom>
        </p:spPr>
      </p:pic>
      <p:sp>
        <p:nvSpPr>
          <p:cNvPr id="2" name="TextBox 1"/>
          <p:cNvSpPr txBox="1"/>
          <p:nvPr/>
        </p:nvSpPr>
        <p:spPr>
          <a:xfrm>
            <a:off x="3657600" y="513150"/>
            <a:ext cx="4876800" cy="502766"/>
          </a:xfrm>
          <a:prstGeom prst="rect">
            <a:avLst/>
          </a:prstGeom>
          <a:noFill/>
        </p:spPr>
        <p:txBody>
          <a:bodyPr wrap="square" rtlCol="0">
            <a:spAutoFit/>
          </a:bodyPr>
          <a:lstStyle/>
          <a:p>
            <a:r>
              <a:rPr lang="en-US" sz="2667" b="1" dirty="0">
                <a:solidFill>
                  <a:schemeClr val="bg1"/>
                </a:solidFill>
                <a:latin typeface="Avenir Book" charset="0"/>
                <a:ea typeface="Avenir Book" charset="0"/>
                <a:cs typeface="Avenir Book" charset="0"/>
              </a:rPr>
              <a:t>How To Close The Skills Gap</a:t>
            </a:r>
          </a:p>
        </p:txBody>
      </p:sp>
      <p:sp>
        <p:nvSpPr>
          <p:cNvPr id="6" name="Google Shape;741;p78">
            <a:extLst>
              <a:ext uri="{FF2B5EF4-FFF2-40B4-BE49-F238E27FC236}">
                <a16:creationId xmlns:a16="http://schemas.microsoft.com/office/drawing/2014/main" id="{9FB183F6-2EF0-9248-92D3-6524F73B57CF}"/>
              </a:ext>
            </a:extLst>
          </p:cNvPr>
          <p:cNvSpPr/>
          <p:nvPr/>
        </p:nvSpPr>
        <p:spPr>
          <a:xfrm>
            <a:off x="3101009" y="397565"/>
            <a:ext cx="5501913" cy="759660"/>
          </a:xfrm>
          <a:prstGeom prst="rect">
            <a:avLst/>
          </a:prstGeom>
          <a:noFill/>
          <a:ln w="38100" cap="flat" cmpd="sng">
            <a:solidFill>
              <a:srgbClr val="00BEB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 name="Picture 7">
            <a:extLst>
              <a:ext uri="{FF2B5EF4-FFF2-40B4-BE49-F238E27FC236}">
                <a16:creationId xmlns:a16="http://schemas.microsoft.com/office/drawing/2014/main" id="{4628E9A6-9A58-B843-A189-120F2E0CB5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1965" y="2007158"/>
            <a:ext cx="5474798" cy="4106099"/>
          </a:xfrm>
          <a:prstGeom prst="rect">
            <a:avLst/>
          </a:prstGeom>
        </p:spPr>
      </p:pic>
    </p:spTree>
    <p:extLst>
      <p:ext uri="{BB962C8B-B14F-4D97-AF65-F5344CB8AC3E}">
        <p14:creationId xmlns:p14="http://schemas.microsoft.com/office/powerpoint/2010/main" val="352593395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3">
            <a:extLst>
              <a:ext uri="{FF2B5EF4-FFF2-40B4-BE49-F238E27FC236}">
                <a16:creationId xmlns:a16="http://schemas.microsoft.com/office/drawing/2014/main" id="{BE6D3825-F373-104C-B999-34238F25BA27}"/>
              </a:ext>
            </a:extLst>
          </p:cNvPr>
          <p:cNvSpPr/>
          <p:nvPr/>
        </p:nvSpPr>
        <p:spPr>
          <a:xfrm>
            <a:off x="0" y="-1"/>
            <a:ext cx="12192000" cy="1666401"/>
          </a:xfrm>
          <a:custGeom>
            <a:avLst/>
            <a:gdLst>
              <a:gd name="connsiteX0" fmla="*/ 0 w 3268116"/>
              <a:gd name="connsiteY0" fmla="*/ 0 h 5144785"/>
              <a:gd name="connsiteX1" fmla="*/ 3268116 w 3268116"/>
              <a:gd name="connsiteY1" fmla="*/ 0 h 5144785"/>
              <a:gd name="connsiteX2" fmla="*/ 3268116 w 3268116"/>
              <a:gd name="connsiteY2" fmla="*/ 5144785 h 5144785"/>
              <a:gd name="connsiteX3" fmla="*/ 0 w 3268116"/>
              <a:gd name="connsiteY3" fmla="*/ 5144785 h 5144785"/>
              <a:gd name="connsiteX4" fmla="*/ 0 w 3268116"/>
              <a:gd name="connsiteY4" fmla="*/ 0 h 5144785"/>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268116" h="5144785">
                <a:moveTo>
                  <a:pt x="0" y="0"/>
                </a:moveTo>
                <a:lnTo>
                  <a:pt x="3268116" y="0"/>
                </a:lnTo>
                <a:lnTo>
                  <a:pt x="3268116" y="5144785"/>
                </a:lnTo>
                <a:lnTo>
                  <a:pt x="0" y="5144785"/>
                </a:lnTo>
                <a:lnTo>
                  <a:pt x="0" y="0"/>
                </a:lnTo>
              </a:path>
            </a:pathLst>
          </a:custGeom>
          <a:solidFill>
            <a:srgbClr val="00000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p>
        </p:txBody>
      </p:sp>
      <p:sp>
        <p:nvSpPr>
          <p:cNvPr id="2" name="Title 1"/>
          <p:cNvSpPr>
            <a:spLocks noGrp="1"/>
          </p:cNvSpPr>
          <p:nvPr>
            <p:ph type="title"/>
          </p:nvPr>
        </p:nvSpPr>
        <p:spPr>
          <a:xfrm>
            <a:off x="2134925" y="182656"/>
            <a:ext cx="10972800" cy="1143000"/>
          </a:xfrm>
        </p:spPr>
        <p:txBody>
          <a:bodyPr>
            <a:normAutofit/>
          </a:bodyPr>
          <a:lstStyle/>
          <a:p>
            <a:r>
              <a:rPr lang="en-US" sz="3300" b="1" dirty="0">
                <a:solidFill>
                  <a:schemeClr val="bg1"/>
                </a:solidFill>
                <a:latin typeface="Avenir Book" charset="0"/>
                <a:ea typeface="Avenir Book" charset="0"/>
                <a:cs typeface="Avenir Book" charset="0"/>
              </a:rPr>
              <a:t>How To Enhance Employee Engagement</a:t>
            </a:r>
          </a:p>
        </p:txBody>
      </p:sp>
      <p:sp>
        <p:nvSpPr>
          <p:cNvPr id="4" name="TextBox 3"/>
          <p:cNvSpPr txBox="1"/>
          <p:nvPr/>
        </p:nvSpPr>
        <p:spPr>
          <a:xfrm>
            <a:off x="609600" y="1918186"/>
            <a:ext cx="10464800" cy="4939814"/>
          </a:xfrm>
          <a:prstGeom prst="rect">
            <a:avLst/>
          </a:prstGeom>
          <a:noFill/>
        </p:spPr>
        <p:txBody>
          <a:bodyPr wrap="square" rtlCol="0">
            <a:spAutoFit/>
          </a:bodyPr>
          <a:lstStyle/>
          <a:p>
            <a:pPr marL="380990" indent="-380990">
              <a:buFont typeface="Arial" charset="0"/>
              <a:buChar char="•"/>
            </a:pPr>
            <a:r>
              <a:rPr lang="en-US" sz="2100" dirty="0">
                <a:latin typeface="Avenir Book" charset="0"/>
                <a:ea typeface="Avenir Book" charset="0"/>
                <a:cs typeface="Avenir Book" charset="0"/>
              </a:rPr>
              <a:t>Avoid “One Size Fits All” Thinking</a:t>
            </a:r>
          </a:p>
          <a:p>
            <a:pPr marL="380990" indent="-380990">
              <a:buFont typeface="Arial" charset="0"/>
              <a:buChar char="•"/>
            </a:pPr>
            <a:endParaRPr lang="en-US" sz="2100" dirty="0">
              <a:latin typeface="Avenir Book" charset="0"/>
              <a:ea typeface="Avenir Book" charset="0"/>
              <a:cs typeface="Avenir Book" charset="0"/>
            </a:endParaRPr>
          </a:p>
          <a:p>
            <a:pPr marL="380990" indent="-380990">
              <a:buFont typeface="Arial" charset="0"/>
              <a:buChar char="•"/>
            </a:pPr>
            <a:r>
              <a:rPr lang="en-US" sz="2100" dirty="0">
                <a:latin typeface="Avenir Book" charset="0"/>
                <a:ea typeface="Avenir Book" charset="0"/>
                <a:cs typeface="Avenir Book" charset="0"/>
              </a:rPr>
              <a:t>Acknowledge Shared Needs &amp; Values</a:t>
            </a:r>
          </a:p>
          <a:p>
            <a:pPr marL="380990" indent="-380990">
              <a:buFont typeface="Arial" charset="0"/>
              <a:buChar char="•"/>
            </a:pPr>
            <a:endParaRPr lang="en-US" sz="2100" dirty="0">
              <a:latin typeface="Avenir Book" charset="0"/>
              <a:ea typeface="Avenir Book" charset="0"/>
              <a:cs typeface="Avenir Book" charset="0"/>
            </a:endParaRPr>
          </a:p>
          <a:p>
            <a:pPr marL="380990" indent="-380990">
              <a:buFont typeface="Arial" charset="0"/>
              <a:buChar char="•"/>
            </a:pPr>
            <a:r>
              <a:rPr lang="en-US" sz="2100" dirty="0">
                <a:latin typeface="Avenir Book" charset="0"/>
                <a:ea typeface="Avenir Book" charset="0"/>
                <a:cs typeface="Avenir Book" charset="0"/>
              </a:rPr>
              <a:t>Reverse Mentorship Opportunities</a:t>
            </a:r>
          </a:p>
          <a:p>
            <a:pPr marL="380990" indent="-380990">
              <a:buFont typeface="Arial" charset="0"/>
              <a:buChar char="•"/>
            </a:pPr>
            <a:endParaRPr lang="en-US" sz="2100" dirty="0">
              <a:latin typeface="Avenir Book" charset="0"/>
              <a:ea typeface="Avenir Book" charset="0"/>
              <a:cs typeface="Avenir Book" charset="0"/>
            </a:endParaRPr>
          </a:p>
          <a:p>
            <a:pPr marL="380990" indent="-380990">
              <a:buFont typeface="Arial" charset="0"/>
              <a:buChar char="•"/>
            </a:pPr>
            <a:r>
              <a:rPr lang="en-US" sz="2100" dirty="0">
                <a:latin typeface="Avenir Book" charset="0"/>
                <a:ea typeface="Avenir Book" charset="0"/>
                <a:cs typeface="Avenir Book" charset="0"/>
              </a:rPr>
              <a:t>Fuel The Entrepreneur Within &amp; Let Them Innovate</a:t>
            </a:r>
          </a:p>
          <a:p>
            <a:pPr marL="380990" indent="-380990">
              <a:buFont typeface="Arial" charset="0"/>
              <a:buChar char="•"/>
            </a:pPr>
            <a:endParaRPr lang="en-US" sz="2100" dirty="0">
              <a:latin typeface="Avenir Book" charset="0"/>
              <a:ea typeface="Avenir Book" charset="0"/>
              <a:cs typeface="Avenir Book" charset="0"/>
            </a:endParaRPr>
          </a:p>
          <a:p>
            <a:pPr marL="380990" indent="-380990">
              <a:buFont typeface="Arial" charset="0"/>
              <a:buChar char="•"/>
            </a:pPr>
            <a:r>
              <a:rPr lang="en-US" sz="2100" dirty="0">
                <a:latin typeface="Avenir Book" charset="0"/>
                <a:ea typeface="Avenir Book" charset="0"/>
                <a:cs typeface="Avenir Book" charset="0"/>
              </a:rPr>
              <a:t>Crowdsource Feedback &amp; Take Action </a:t>
            </a:r>
          </a:p>
          <a:p>
            <a:pPr marL="380990" indent="-380990">
              <a:buFont typeface="Arial" charset="0"/>
              <a:buChar char="•"/>
            </a:pPr>
            <a:endParaRPr lang="en-US" sz="2100" dirty="0">
              <a:latin typeface="Avenir Book" charset="0"/>
              <a:ea typeface="Avenir Book" charset="0"/>
              <a:cs typeface="Avenir Book" charset="0"/>
            </a:endParaRPr>
          </a:p>
          <a:p>
            <a:pPr marL="380990" indent="-380990">
              <a:buFont typeface="Arial" charset="0"/>
              <a:buChar char="•"/>
            </a:pPr>
            <a:r>
              <a:rPr lang="en-US" sz="2100" dirty="0">
                <a:latin typeface="Avenir Book" charset="0"/>
                <a:ea typeface="Avenir Book" charset="0"/>
                <a:cs typeface="Avenir Book" charset="0"/>
              </a:rPr>
              <a:t>Be Transparent About Growth Benchmarks</a:t>
            </a:r>
          </a:p>
          <a:p>
            <a:pPr marL="380990" indent="-380990">
              <a:buFont typeface="Arial" charset="0"/>
              <a:buChar char="•"/>
            </a:pPr>
            <a:endParaRPr lang="en-US" sz="2100" dirty="0">
              <a:latin typeface="Avenir Book" charset="0"/>
              <a:ea typeface="Avenir Book" charset="0"/>
              <a:cs typeface="Avenir Book" charset="0"/>
            </a:endParaRPr>
          </a:p>
          <a:p>
            <a:pPr marL="380990" indent="-380990">
              <a:buFont typeface="Arial" charset="0"/>
              <a:buChar char="•"/>
            </a:pPr>
            <a:r>
              <a:rPr lang="en-US" sz="2100" dirty="0">
                <a:latin typeface="Avenir Book" charset="0"/>
                <a:ea typeface="Avenir Book" charset="0"/>
                <a:cs typeface="Avenir Book" charset="0"/>
              </a:rPr>
              <a:t>Get Out Of The Office &amp; Create A Shared Experience</a:t>
            </a:r>
          </a:p>
          <a:p>
            <a:endParaRPr lang="en-US" sz="2100" dirty="0">
              <a:latin typeface="Avenir Book" charset="0"/>
              <a:ea typeface="Avenir Book" charset="0"/>
              <a:cs typeface="Avenir Book" charset="0"/>
            </a:endParaRPr>
          </a:p>
          <a:p>
            <a:endParaRPr lang="en-US" sz="21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50400" y="6375400"/>
            <a:ext cx="2387600" cy="29994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2913" y="2813050"/>
            <a:ext cx="3149600" cy="1968500"/>
          </a:xfrm>
          <a:prstGeom prst="rect">
            <a:avLst/>
          </a:prstGeom>
        </p:spPr>
      </p:pic>
      <p:sp>
        <p:nvSpPr>
          <p:cNvPr id="7" name="Google Shape;826;p87">
            <a:extLst>
              <a:ext uri="{FF2B5EF4-FFF2-40B4-BE49-F238E27FC236}">
                <a16:creationId xmlns:a16="http://schemas.microsoft.com/office/drawing/2014/main" id="{208BE78D-E205-BA4F-9E1F-E06DEEB75DF0}"/>
              </a:ext>
            </a:extLst>
          </p:cNvPr>
          <p:cNvSpPr/>
          <p:nvPr/>
        </p:nvSpPr>
        <p:spPr>
          <a:xfrm>
            <a:off x="2134924" y="293689"/>
            <a:ext cx="7995037" cy="880800"/>
          </a:xfrm>
          <a:prstGeom prst="rect">
            <a:avLst/>
          </a:prstGeom>
          <a:noFill/>
          <a:ln w="38100" cap="flat" cmpd="sng">
            <a:solidFill>
              <a:srgbClr val="00BEB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61074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1853" y="506175"/>
            <a:ext cx="10972800" cy="1143000"/>
          </a:xfrm>
        </p:spPr>
        <p:txBody>
          <a:bodyPr>
            <a:normAutofit/>
          </a:bodyPr>
          <a:lstStyle/>
          <a:p>
            <a:r>
              <a:rPr lang="en-US" sz="3733" b="1" dirty="0">
                <a:latin typeface="Avenir Book" charset="0"/>
                <a:ea typeface="Avenir Book" charset="0"/>
                <a:cs typeface="Avenir Book" charset="0"/>
              </a:rPr>
              <a:t>Employee Influence</a:t>
            </a:r>
          </a:p>
        </p:txBody>
      </p:sp>
      <p:sp>
        <p:nvSpPr>
          <p:cNvPr id="3" name="Content Placeholder 2"/>
          <p:cNvSpPr>
            <a:spLocks noGrp="1"/>
          </p:cNvSpPr>
          <p:nvPr>
            <p:ph idx="1"/>
          </p:nvPr>
        </p:nvSpPr>
        <p:spPr>
          <a:xfrm>
            <a:off x="963432" y="2809051"/>
            <a:ext cx="4753555" cy="2438400"/>
          </a:xfrm>
        </p:spPr>
        <p:txBody>
          <a:bodyPr>
            <a:noAutofit/>
          </a:bodyPr>
          <a:lstStyle/>
          <a:p>
            <a:pPr marL="0" indent="0" algn="ctr">
              <a:buNone/>
            </a:pPr>
            <a:r>
              <a:rPr lang="en-US" sz="2500" dirty="0">
                <a:latin typeface="Avenir Book" charset="0"/>
                <a:ea typeface="Avenir Book" charset="0"/>
                <a:cs typeface="Avenir Book" charset="0"/>
              </a:rPr>
              <a:t>Employee influencers &amp; advocates are a powerful asset that can elevate your brand and can make a positive impact in your marketing success.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50400" y="6375400"/>
            <a:ext cx="2387600" cy="299944"/>
          </a:xfrm>
          <a:prstGeom prst="rect">
            <a:avLst/>
          </a:prstGeom>
        </p:spPr>
      </p:pic>
      <p:pic>
        <p:nvPicPr>
          <p:cNvPr id="9" name="Picture 8">
            <a:extLst>
              <a:ext uri="{FF2B5EF4-FFF2-40B4-BE49-F238E27FC236}">
                <a16:creationId xmlns:a16="http://schemas.microsoft.com/office/drawing/2014/main" id="{B27BB4C6-A7D7-B24E-B8A5-8FB45270C9C9}"/>
              </a:ext>
            </a:extLst>
          </p:cNvPr>
          <p:cNvPicPr>
            <a:picLocks noChangeAspect="1"/>
          </p:cNvPicPr>
          <p:nvPr/>
        </p:nvPicPr>
        <p:blipFill>
          <a:blip r:embed="rId3"/>
          <a:stretch>
            <a:fillRect/>
          </a:stretch>
        </p:blipFill>
        <p:spPr>
          <a:xfrm>
            <a:off x="6263148" y="2382781"/>
            <a:ext cx="5312263" cy="2678266"/>
          </a:xfrm>
          <a:prstGeom prst="rect">
            <a:avLst/>
          </a:prstGeom>
        </p:spPr>
      </p:pic>
      <p:pic>
        <p:nvPicPr>
          <p:cNvPr id="11" name="Picture 10">
            <a:extLst>
              <a:ext uri="{FF2B5EF4-FFF2-40B4-BE49-F238E27FC236}">
                <a16:creationId xmlns:a16="http://schemas.microsoft.com/office/drawing/2014/main" id="{D67A7681-5ECC-4241-B286-61264E3E74CF}"/>
              </a:ext>
            </a:extLst>
          </p:cNvPr>
          <p:cNvPicPr>
            <a:picLocks noChangeAspect="1"/>
          </p:cNvPicPr>
          <p:nvPr/>
        </p:nvPicPr>
        <p:blipFill>
          <a:blip r:embed="rId4"/>
          <a:stretch>
            <a:fillRect/>
          </a:stretch>
        </p:blipFill>
        <p:spPr>
          <a:xfrm>
            <a:off x="0" y="0"/>
            <a:ext cx="12192000" cy="1681103"/>
          </a:xfrm>
          <a:prstGeom prst="rect">
            <a:avLst/>
          </a:prstGeom>
        </p:spPr>
      </p:pic>
    </p:spTree>
    <p:extLst>
      <p:ext uri="{BB962C8B-B14F-4D97-AF65-F5344CB8AC3E}">
        <p14:creationId xmlns:p14="http://schemas.microsoft.com/office/powerpoint/2010/main" val="172278052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3">
            <a:extLst>
              <a:ext uri="{FF2B5EF4-FFF2-40B4-BE49-F238E27FC236}">
                <a16:creationId xmlns:a16="http://schemas.microsoft.com/office/drawing/2014/main" id="{03CFC8D3-F545-134F-8A4D-E83B41E649DC}"/>
              </a:ext>
            </a:extLst>
          </p:cNvPr>
          <p:cNvSpPr/>
          <p:nvPr/>
        </p:nvSpPr>
        <p:spPr>
          <a:xfrm>
            <a:off x="0" y="-1"/>
            <a:ext cx="12192000" cy="1666401"/>
          </a:xfrm>
          <a:custGeom>
            <a:avLst/>
            <a:gdLst>
              <a:gd name="connsiteX0" fmla="*/ 0 w 3268116"/>
              <a:gd name="connsiteY0" fmla="*/ 0 h 5144785"/>
              <a:gd name="connsiteX1" fmla="*/ 3268116 w 3268116"/>
              <a:gd name="connsiteY1" fmla="*/ 0 h 5144785"/>
              <a:gd name="connsiteX2" fmla="*/ 3268116 w 3268116"/>
              <a:gd name="connsiteY2" fmla="*/ 5144785 h 5144785"/>
              <a:gd name="connsiteX3" fmla="*/ 0 w 3268116"/>
              <a:gd name="connsiteY3" fmla="*/ 5144785 h 5144785"/>
              <a:gd name="connsiteX4" fmla="*/ 0 w 3268116"/>
              <a:gd name="connsiteY4" fmla="*/ 0 h 5144785"/>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268116" h="5144785">
                <a:moveTo>
                  <a:pt x="0" y="0"/>
                </a:moveTo>
                <a:lnTo>
                  <a:pt x="3268116" y="0"/>
                </a:lnTo>
                <a:lnTo>
                  <a:pt x="3268116" y="5144785"/>
                </a:lnTo>
                <a:lnTo>
                  <a:pt x="0" y="5144785"/>
                </a:lnTo>
                <a:lnTo>
                  <a:pt x="0" y="0"/>
                </a:lnTo>
              </a:path>
            </a:pathLst>
          </a:custGeom>
          <a:solidFill>
            <a:srgbClr val="00000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p>
        </p:txBody>
      </p:sp>
      <p:sp>
        <p:nvSpPr>
          <p:cNvPr id="2" name="Title 1"/>
          <p:cNvSpPr>
            <a:spLocks noGrp="1"/>
          </p:cNvSpPr>
          <p:nvPr>
            <p:ph type="title"/>
          </p:nvPr>
        </p:nvSpPr>
        <p:spPr>
          <a:xfrm>
            <a:off x="3729062" y="547448"/>
            <a:ext cx="5327816" cy="571500"/>
          </a:xfrm>
        </p:spPr>
        <p:txBody>
          <a:bodyPr>
            <a:normAutofit/>
          </a:bodyPr>
          <a:lstStyle/>
          <a:p>
            <a:r>
              <a:rPr lang="en-US" sz="3300" dirty="0">
                <a:solidFill>
                  <a:schemeClr val="bg1"/>
                </a:solidFill>
              </a:rPr>
              <a:t>Power In Employee Advocacy </a:t>
            </a:r>
          </a:p>
        </p:txBody>
      </p:sp>
      <p:sp>
        <p:nvSpPr>
          <p:cNvPr id="3" name="Content Placeholder 2"/>
          <p:cNvSpPr>
            <a:spLocks noGrp="1"/>
          </p:cNvSpPr>
          <p:nvPr>
            <p:ph idx="1"/>
          </p:nvPr>
        </p:nvSpPr>
        <p:spPr>
          <a:xfrm>
            <a:off x="1083359" y="2302160"/>
            <a:ext cx="10980822" cy="4525963"/>
          </a:xfrm>
        </p:spPr>
        <p:txBody>
          <a:bodyPr>
            <a:normAutofit/>
          </a:bodyPr>
          <a:lstStyle/>
          <a:p>
            <a:r>
              <a:rPr lang="en-US" sz="2500" dirty="0">
                <a:latin typeface="Avenir Book" charset="0"/>
                <a:ea typeface="Avenir Book" charset="0"/>
                <a:cs typeface="Avenir Book" charset="0"/>
              </a:rPr>
              <a:t>Brand messages are re-shared 24 times more frequently when distributed by </a:t>
            </a:r>
            <a:r>
              <a:rPr lang="en-US" sz="2500" b="1" dirty="0">
                <a:solidFill>
                  <a:srgbClr val="26C7D1"/>
                </a:solidFill>
                <a:latin typeface="Avenir Book" charset="0"/>
                <a:ea typeface="Avenir Book" charset="0"/>
                <a:cs typeface="Avenir Book" charset="0"/>
              </a:rPr>
              <a:t>employees’ </a:t>
            </a:r>
            <a:r>
              <a:rPr lang="en-US" sz="2500" dirty="0">
                <a:latin typeface="Avenir Book" charset="0"/>
                <a:ea typeface="Avenir Book" charset="0"/>
                <a:cs typeface="Avenir Book" charset="0"/>
              </a:rPr>
              <a:t>vs the brand </a:t>
            </a:r>
            <a:r>
              <a:rPr lang="en-US" sz="1000" i="1" dirty="0">
                <a:latin typeface="Avenir Book" charset="0"/>
                <a:ea typeface="Avenir Book" charset="0"/>
                <a:cs typeface="Avenir Book" charset="0"/>
              </a:rPr>
              <a:t>Source: </a:t>
            </a:r>
            <a:r>
              <a:rPr lang="en-US" sz="1000" i="1" dirty="0">
                <a:latin typeface="Avenir Book" charset="0"/>
                <a:ea typeface="Avenir Book" charset="0"/>
                <a:cs typeface="Avenir Book" charset="0"/>
                <a:hlinkClick r:id="rId3"/>
              </a:rPr>
              <a:t>MSLGroup</a:t>
            </a:r>
            <a:endParaRPr lang="en-US" sz="1000" dirty="0">
              <a:latin typeface="Avenir Book" charset="0"/>
              <a:ea typeface="Avenir Book" charset="0"/>
              <a:cs typeface="Avenir Book" charset="0"/>
            </a:endParaRPr>
          </a:p>
          <a:p>
            <a:endParaRPr lang="en-US" sz="2500" dirty="0">
              <a:latin typeface="Avenir Book" charset="0"/>
              <a:ea typeface="Avenir Book" charset="0"/>
              <a:cs typeface="Avenir Book" charset="0"/>
            </a:endParaRPr>
          </a:p>
          <a:p>
            <a:r>
              <a:rPr lang="en-US" sz="2500" dirty="0">
                <a:latin typeface="Avenir Book" charset="0"/>
                <a:ea typeface="Avenir Book" charset="0"/>
                <a:cs typeface="Avenir Book" charset="0"/>
              </a:rPr>
              <a:t>Leads developed through </a:t>
            </a:r>
            <a:r>
              <a:rPr lang="en-US" sz="2500" b="1" dirty="0">
                <a:solidFill>
                  <a:srgbClr val="26C7D1"/>
                </a:solidFill>
                <a:latin typeface="Avenir Book" charset="0"/>
                <a:ea typeface="Avenir Book" charset="0"/>
                <a:cs typeface="Avenir Book" charset="0"/>
              </a:rPr>
              <a:t>employee</a:t>
            </a:r>
            <a:r>
              <a:rPr lang="en-US" sz="2500" dirty="0">
                <a:latin typeface="Avenir Book" charset="0"/>
                <a:ea typeface="Avenir Book" charset="0"/>
                <a:cs typeface="Avenir Book" charset="0"/>
              </a:rPr>
              <a:t> social marketing convert 7x more frequently than other leads </a:t>
            </a:r>
            <a:r>
              <a:rPr lang="en-US" sz="1000" i="1" dirty="0">
                <a:latin typeface="Avenir Book" charset="0"/>
                <a:ea typeface="Avenir Book" charset="0"/>
                <a:cs typeface="Avenir Book" charset="0"/>
              </a:rPr>
              <a:t>Source: </a:t>
            </a:r>
            <a:r>
              <a:rPr lang="en-US" sz="1000" i="1" dirty="0">
                <a:latin typeface="Avenir Book" charset="0"/>
                <a:ea typeface="Avenir Book" charset="0"/>
                <a:cs typeface="Avenir Book" charset="0"/>
                <a:hlinkClick r:id="rId4"/>
              </a:rPr>
              <a:t>IBM</a:t>
            </a:r>
            <a:endParaRPr lang="en-US" sz="1000" dirty="0">
              <a:latin typeface="Avenir Book" charset="0"/>
              <a:ea typeface="Avenir Book" charset="0"/>
              <a:cs typeface="Avenir Book" charset="0"/>
            </a:endParaRPr>
          </a:p>
          <a:p>
            <a:endParaRPr lang="en-US" sz="25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50400" y="6375400"/>
            <a:ext cx="2387600" cy="299944"/>
          </a:xfrm>
          <a:prstGeom prst="rect">
            <a:avLst/>
          </a:prstGeom>
        </p:spPr>
      </p:pic>
      <p:sp>
        <p:nvSpPr>
          <p:cNvPr id="5" name="Google Shape;826;p87">
            <a:extLst>
              <a:ext uri="{FF2B5EF4-FFF2-40B4-BE49-F238E27FC236}">
                <a16:creationId xmlns:a16="http://schemas.microsoft.com/office/drawing/2014/main" id="{37992896-5718-474E-BC78-B3DCBEBA502F}"/>
              </a:ext>
            </a:extLst>
          </p:cNvPr>
          <p:cNvSpPr/>
          <p:nvPr/>
        </p:nvSpPr>
        <p:spPr>
          <a:xfrm>
            <a:off x="2998525" y="464615"/>
            <a:ext cx="6551875" cy="737167"/>
          </a:xfrm>
          <a:prstGeom prst="rect">
            <a:avLst/>
          </a:prstGeom>
          <a:noFill/>
          <a:ln w="38100" cap="flat" cmpd="sng">
            <a:solidFill>
              <a:srgbClr val="00BEB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 name="Picture 9">
            <a:extLst>
              <a:ext uri="{FF2B5EF4-FFF2-40B4-BE49-F238E27FC236}">
                <a16:creationId xmlns:a16="http://schemas.microsoft.com/office/drawing/2014/main" id="{01F92302-402E-404E-A720-FF2618E9FB96}"/>
              </a:ext>
            </a:extLst>
          </p:cNvPr>
          <p:cNvPicPr>
            <a:picLocks noChangeAspect="1"/>
          </p:cNvPicPr>
          <p:nvPr/>
        </p:nvPicPr>
        <p:blipFill>
          <a:blip r:embed="rId6"/>
          <a:stretch>
            <a:fillRect/>
          </a:stretch>
        </p:blipFill>
        <p:spPr>
          <a:xfrm>
            <a:off x="4262183" y="4941544"/>
            <a:ext cx="4024557" cy="1451841"/>
          </a:xfrm>
          <a:prstGeom prst="rect">
            <a:avLst/>
          </a:prstGeom>
        </p:spPr>
      </p:pic>
    </p:spTree>
    <p:extLst>
      <p:ext uri="{BB962C8B-B14F-4D97-AF65-F5344CB8AC3E}">
        <p14:creationId xmlns:p14="http://schemas.microsoft.com/office/powerpoint/2010/main" val="21370678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6" name="Freeform 3">
            <a:extLst>
              <a:ext uri="{FF2B5EF4-FFF2-40B4-BE49-F238E27FC236}">
                <a16:creationId xmlns:a16="http://schemas.microsoft.com/office/drawing/2014/main" id="{E21DD51E-4A07-7B40-B3CF-786E13DFC9CF}"/>
              </a:ext>
            </a:extLst>
          </p:cNvPr>
          <p:cNvSpPr/>
          <p:nvPr/>
        </p:nvSpPr>
        <p:spPr>
          <a:xfrm>
            <a:off x="5379275" y="0"/>
            <a:ext cx="6812725" cy="6858000"/>
          </a:xfrm>
          <a:custGeom>
            <a:avLst/>
            <a:gdLst>
              <a:gd name="connsiteX0" fmla="*/ 0 w 3268116"/>
              <a:gd name="connsiteY0" fmla="*/ 0 h 5144785"/>
              <a:gd name="connsiteX1" fmla="*/ 3268116 w 3268116"/>
              <a:gd name="connsiteY1" fmla="*/ 0 h 5144785"/>
              <a:gd name="connsiteX2" fmla="*/ 3268116 w 3268116"/>
              <a:gd name="connsiteY2" fmla="*/ 5144785 h 5144785"/>
              <a:gd name="connsiteX3" fmla="*/ 0 w 3268116"/>
              <a:gd name="connsiteY3" fmla="*/ 5144785 h 5144785"/>
              <a:gd name="connsiteX4" fmla="*/ 0 w 3268116"/>
              <a:gd name="connsiteY4" fmla="*/ 0 h 5144785"/>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268116" h="5144785">
                <a:moveTo>
                  <a:pt x="0" y="0"/>
                </a:moveTo>
                <a:lnTo>
                  <a:pt x="3268116" y="0"/>
                </a:lnTo>
                <a:lnTo>
                  <a:pt x="3268116" y="5144785"/>
                </a:lnTo>
                <a:lnTo>
                  <a:pt x="0" y="5144785"/>
                </a:lnTo>
                <a:lnTo>
                  <a:pt x="0" y="0"/>
                </a:lnTo>
              </a:path>
            </a:pathLst>
          </a:custGeom>
          <a:solidFill>
            <a:srgbClr val="00000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9" name="Google Shape;149;p18"/>
          <p:cNvSpPr/>
          <p:nvPr/>
        </p:nvSpPr>
        <p:spPr>
          <a:xfrm>
            <a:off x="-1439016" y="2888975"/>
            <a:ext cx="7924800" cy="3028500"/>
          </a:xfrm>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Clr>
                <a:schemeClr val="dk1"/>
              </a:buClr>
              <a:buSzPts val="2133"/>
              <a:buFont typeface="Arial"/>
              <a:buNone/>
            </a:pPr>
            <a:endParaRPr sz="3000" b="0" i="0" u="none" strike="noStrike" cap="none" dirty="0">
              <a:solidFill>
                <a:srgbClr val="262626"/>
              </a:solidFill>
              <a:latin typeface="Avenir"/>
              <a:ea typeface="Avenir"/>
              <a:cs typeface="Avenir"/>
              <a:sym typeface="Avenir"/>
            </a:endParaRPr>
          </a:p>
          <a:p>
            <a:pPr marL="457200" marR="0" lvl="0" indent="0" algn="ctr" rtl="0">
              <a:lnSpc>
                <a:spcPct val="80000"/>
              </a:lnSpc>
              <a:spcBef>
                <a:spcPts val="0"/>
              </a:spcBef>
              <a:spcAft>
                <a:spcPts val="0"/>
              </a:spcAft>
              <a:buNone/>
            </a:pPr>
            <a:r>
              <a:rPr lang="en-US" sz="3400" b="0" i="0" u="none" strike="noStrike" cap="none" dirty="0">
                <a:solidFill>
                  <a:srgbClr val="262626"/>
                </a:solidFill>
                <a:latin typeface="Avenir"/>
                <a:ea typeface="Avenir"/>
                <a:cs typeface="Avenir"/>
                <a:sym typeface="Avenir"/>
              </a:rPr>
              <a:t>80 million plus U.S. </a:t>
            </a:r>
            <a:endParaRPr sz="3400" b="0" i="0" u="none" strike="noStrike" cap="none" dirty="0">
              <a:solidFill>
                <a:srgbClr val="262626"/>
              </a:solidFill>
              <a:latin typeface="Avenir"/>
              <a:ea typeface="Avenir"/>
              <a:cs typeface="Avenir"/>
              <a:sym typeface="Avenir"/>
            </a:endParaRPr>
          </a:p>
          <a:p>
            <a:pPr marL="457200" marR="0" lvl="0" indent="0" algn="ctr" rtl="0">
              <a:lnSpc>
                <a:spcPct val="80000"/>
              </a:lnSpc>
              <a:spcBef>
                <a:spcPts val="0"/>
              </a:spcBef>
              <a:spcAft>
                <a:spcPts val="0"/>
              </a:spcAft>
              <a:buNone/>
            </a:pPr>
            <a:r>
              <a:rPr lang="en-US" sz="3400" b="0" i="0" u="none" strike="noStrike" cap="none" dirty="0">
                <a:solidFill>
                  <a:srgbClr val="262626"/>
                </a:solidFill>
                <a:latin typeface="Avenir"/>
                <a:ea typeface="Avenir"/>
                <a:cs typeface="Avenir"/>
                <a:sym typeface="Avenir"/>
              </a:rPr>
              <a:t>Millennials</a:t>
            </a:r>
            <a:endParaRPr sz="3400" dirty="0"/>
          </a:p>
          <a:p>
            <a:pPr marL="0" marR="0" lvl="0" indent="0" algn="ctr" rtl="0">
              <a:lnSpc>
                <a:spcPct val="80000"/>
              </a:lnSpc>
              <a:spcBef>
                <a:spcPts val="0"/>
              </a:spcBef>
              <a:spcAft>
                <a:spcPts val="0"/>
              </a:spcAft>
              <a:buNone/>
            </a:pPr>
            <a:endParaRPr sz="2600" dirty="0"/>
          </a:p>
        </p:txBody>
      </p:sp>
      <p:sp>
        <p:nvSpPr>
          <p:cNvPr id="150" name="Google Shape;150;p18"/>
          <p:cNvSpPr/>
          <p:nvPr/>
        </p:nvSpPr>
        <p:spPr>
          <a:xfrm>
            <a:off x="-13097" y="1978205"/>
            <a:ext cx="5547300" cy="66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733" b="1" i="0" u="none" strike="noStrike" cap="none" dirty="0">
                <a:solidFill>
                  <a:srgbClr val="262626"/>
                </a:solidFill>
                <a:latin typeface="Avenir"/>
                <a:ea typeface="Avenir"/>
                <a:cs typeface="Avenir"/>
                <a:sym typeface="Avenir"/>
              </a:rPr>
              <a:t>Who Are </a:t>
            </a:r>
            <a:r>
              <a:rPr lang="en-US" sz="3733" b="1" i="0" u="none" strike="noStrike" cap="none" dirty="0">
                <a:solidFill>
                  <a:srgbClr val="00BEBE"/>
                </a:solidFill>
                <a:latin typeface="Avenir"/>
                <a:ea typeface="Avenir"/>
                <a:cs typeface="Avenir"/>
                <a:sym typeface="Avenir"/>
              </a:rPr>
              <a:t>Millennials</a:t>
            </a:r>
            <a:endParaRPr dirty="0">
              <a:solidFill>
                <a:srgbClr val="00BEBE"/>
              </a:solidFill>
            </a:endParaRPr>
          </a:p>
        </p:txBody>
      </p:sp>
      <p:pic>
        <p:nvPicPr>
          <p:cNvPr id="151" name="Google Shape;151;p18"/>
          <p:cNvPicPr preferRelativeResize="0"/>
          <p:nvPr/>
        </p:nvPicPr>
        <p:blipFill>
          <a:blip r:embed="rId3">
            <a:alphaModFix/>
          </a:blip>
          <a:stretch>
            <a:fillRect/>
          </a:stretch>
        </p:blipFill>
        <p:spPr>
          <a:xfrm>
            <a:off x="6252700" y="1693595"/>
            <a:ext cx="5233899" cy="3131175"/>
          </a:xfrm>
          <a:prstGeom prst="rect">
            <a:avLst/>
          </a:prstGeom>
          <a:noFill/>
          <a:ln>
            <a:noFill/>
          </a:ln>
        </p:spPr>
      </p:pic>
      <p:sp>
        <p:nvSpPr>
          <p:cNvPr id="152" name="Google Shape;152;p18"/>
          <p:cNvSpPr/>
          <p:nvPr/>
        </p:nvSpPr>
        <p:spPr>
          <a:xfrm>
            <a:off x="472941" y="1849170"/>
            <a:ext cx="4469622" cy="884231"/>
          </a:xfrm>
          <a:prstGeom prst="rect">
            <a:avLst/>
          </a:prstGeom>
          <a:noFill/>
          <a:ln w="38100" cap="flat" cmpd="sng">
            <a:solidFill>
              <a:srgbClr val="00BEB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3">
            <a:extLst>
              <a:ext uri="{FF2B5EF4-FFF2-40B4-BE49-F238E27FC236}">
                <a16:creationId xmlns:a16="http://schemas.microsoft.com/office/drawing/2014/main" id="{C0FD400C-641E-D249-8839-5E289EAAACF3}"/>
              </a:ext>
            </a:extLst>
          </p:cNvPr>
          <p:cNvSpPr/>
          <p:nvPr/>
        </p:nvSpPr>
        <p:spPr>
          <a:xfrm>
            <a:off x="0" y="-1"/>
            <a:ext cx="12192000" cy="1666401"/>
          </a:xfrm>
          <a:custGeom>
            <a:avLst/>
            <a:gdLst>
              <a:gd name="connsiteX0" fmla="*/ 0 w 3268116"/>
              <a:gd name="connsiteY0" fmla="*/ 0 h 5144785"/>
              <a:gd name="connsiteX1" fmla="*/ 3268116 w 3268116"/>
              <a:gd name="connsiteY1" fmla="*/ 0 h 5144785"/>
              <a:gd name="connsiteX2" fmla="*/ 3268116 w 3268116"/>
              <a:gd name="connsiteY2" fmla="*/ 5144785 h 5144785"/>
              <a:gd name="connsiteX3" fmla="*/ 0 w 3268116"/>
              <a:gd name="connsiteY3" fmla="*/ 5144785 h 5144785"/>
              <a:gd name="connsiteX4" fmla="*/ 0 w 3268116"/>
              <a:gd name="connsiteY4" fmla="*/ 0 h 5144785"/>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268116" h="5144785">
                <a:moveTo>
                  <a:pt x="0" y="0"/>
                </a:moveTo>
                <a:lnTo>
                  <a:pt x="3268116" y="0"/>
                </a:lnTo>
                <a:lnTo>
                  <a:pt x="3268116" y="5144785"/>
                </a:lnTo>
                <a:lnTo>
                  <a:pt x="0" y="5144785"/>
                </a:lnTo>
                <a:lnTo>
                  <a:pt x="0" y="0"/>
                </a:lnTo>
              </a:path>
            </a:pathLst>
          </a:custGeom>
          <a:solidFill>
            <a:srgbClr val="00000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p>
        </p:txBody>
      </p:sp>
      <p:sp>
        <p:nvSpPr>
          <p:cNvPr id="2" name="Title 1"/>
          <p:cNvSpPr>
            <a:spLocks noGrp="1"/>
          </p:cNvSpPr>
          <p:nvPr>
            <p:ph type="title"/>
          </p:nvPr>
        </p:nvSpPr>
        <p:spPr>
          <a:xfrm>
            <a:off x="1490109" y="104282"/>
            <a:ext cx="10972800" cy="1143000"/>
          </a:xfrm>
        </p:spPr>
        <p:txBody>
          <a:bodyPr>
            <a:noAutofit/>
          </a:bodyPr>
          <a:lstStyle/>
          <a:p>
            <a:br>
              <a:rPr lang="en-US" sz="3000" b="1" dirty="0">
                <a:solidFill>
                  <a:schemeClr val="bg1"/>
                </a:solidFill>
              </a:rPr>
            </a:br>
            <a:br>
              <a:rPr lang="en-US" sz="3000" b="1" dirty="0">
                <a:solidFill>
                  <a:schemeClr val="bg1"/>
                </a:solidFill>
              </a:rPr>
            </a:br>
            <a:br>
              <a:rPr lang="en-US" sz="3000" b="1" dirty="0">
                <a:solidFill>
                  <a:schemeClr val="bg1"/>
                </a:solidFill>
                <a:latin typeface="Avenir Book" charset="0"/>
                <a:ea typeface="Avenir Book" charset="0"/>
                <a:cs typeface="Avenir Book" charset="0"/>
              </a:rPr>
            </a:br>
            <a:r>
              <a:rPr lang="en-US" sz="3000" b="1" dirty="0">
                <a:solidFill>
                  <a:schemeClr val="bg1"/>
                </a:solidFill>
                <a:latin typeface="Avenir Book" charset="0"/>
                <a:ea typeface="Avenir Book" charset="0"/>
                <a:cs typeface="Avenir Book" charset="0"/>
              </a:rPr>
              <a:t>How To Leverage Your Employees As Influencers</a:t>
            </a:r>
            <a:br>
              <a:rPr lang="en-US" sz="3000" b="1" dirty="0">
                <a:solidFill>
                  <a:schemeClr val="bg1"/>
                </a:solidFill>
                <a:latin typeface="Avenir Book" charset="0"/>
                <a:ea typeface="Avenir Book" charset="0"/>
                <a:cs typeface="Avenir Book" charset="0"/>
              </a:rPr>
            </a:br>
            <a:br>
              <a:rPr lang="en-US" sz="3000" dirty="0">
                <a:solidFill>
                  <a:schemeClr val="bg1"/>
                </a:solidFill>
              </a:rPr>
            </a:br>
            <a:endParaRPr lang="en-US" sz="3000" dirty="0">
              <a:solidFill>
                <a:schemeClr val="bg1"/>
              </a:solidFill>
            </a:endParaRPr>
          </a:p>
        </p:txBody>
      </p:sp>
      <p:sp>
        <p:nvSpPr>
          <p:cNvPr id="4" name="TextBox 3"/>
          <p:cNvSpPr txBox="1"/>
          <p:nvPr/>
        </p:nvSpPr>
        <p:spPr>
          <a:xfrm>
            <a:off x="775531" y="2621880"/>
            <a:ext cx="6256637" cy="3277820"/>
          </a:xfrm>
          <a:prstGeom prst="rect">
            <a:avLst/>
          </a:prstGeom>
          <a:noFill/>
        </p:spPr>
        <p:txBody>
          <a:bodyPr wrap="square" rtlCol="0">
            <a:spAutoFit/>
          </a:bodyPr>
          <a:lstStyle/>
          <a:p>
            <a:pPr marL="342900" indent="-342900">
              <a:buFont typeface="Arial" panose="020B0604020202020204" pitchFamily="34" charset="0"/>
              <a:buChar char="•"/>
            </a:pPr>
            <a:r>
              <a:rPr lang="en-US" sz="2300" dirty="0">
                <a:latin typeface="Avenir Book" charset="0"/>
                <a:ea typeface="Avenir Book" charset="0"/>
                <a:cs typeface="Avenir Book" charset="0"/>
              </a:rPr>
              <a:t>Create an </a:t>
            </a:r>
            <a:r>
              <a:rPr lang="en-US" sz="2300" b="1" dirty="0">
                <a:solidFill>
                  <a:srgbClr val="25DAE5"/>
                </a:solidFill>
                <a:latin typeface="Avenir Book" charset="0"/>
                <a:ea typeface="Avenir Book" charset="0"/>
                <a:cs typeface="Avenir Book" charset="0"/>
              </a:rPr>
              <a:t>Employee Advocacy Program </a:t>
            </a:r>
            <a:r>
              <a:rPr lang="en-US" sz="2300" dirty="0">
                <a:latin typeface="Avenir Book" charset="0"/>
                <a:ea typeface="Avenir Book" charset="0"/>
                <a:cs typeface="Avenir Book" charset="0"/>
              </a:rPr>
              <a:t>That Cultivates Employee Influencers</a:t>
            </a:r>
          </a:p>
          <a:p>
            <a:pPr marL="342900" indent="-342900">
              <a:buFont typeface="Arial" panose="020B0604020202020204" pitchFamily="34" charset="0"/>
              <a:buChar char="•"/>
            </a:pPr>
            <a:endParaRPr lang="en-US" sz="2300" dirty="0">
              <a:latin typeface="Avenir Book" charset="0"/>
              <a:ea typeface="Avenir Book" charset="0"/>
              <a:cs typeface="Avenir Book" charset="0"/>
            </a:endParaRPr>
          </a:p>
          <a:p>
            <a:pPr marL="342900" indent="-342900">
              <a:buFont typeface="Arial" panose="020B0604020202020204" pitchFamily="34" charset="0"/>
              <a:buChar char="•"/>
            </a:pPr>
            <a:r>
              <a:rPr lang="en-US" sz="2300" dirty="0">
                <a:latin typeface="Avenir Book" charset="0"/>
                <a:ea typeface="Avenir Book" charset="0"/>
                <a:cs typeface="Avenir Book" charset="0"/>
              </a:rPr>
              <a:t>Make It Purpose Driven: </a:t>
            </a:r>
          </a:p>
          <a:p>
            <a:pPr lvl="6"/>
            <a:r>
              <a:rPr lang="en-US" sz="2300" dirty="0">
                <a:latin typeface="Avenir Book" charset="0"/>
                <a:ea typeface="Avenir Book" charset="0"/>
                <a:cs typeface="Avenir Book" charset="0"/>
              </a:rPr>
              <a:t>    </a:t>
            </a:r>
            <a:r>
              <a:rPr lang="en-US" sz="2250" dirty="0">
                <a:latin typeface="Avenir Book" charset="0"/>
                <a:ea typeface="Avenir Book" charset="0"/>
                <a:cs typeface="Avenir Book" charset="0"/>
              </a:rPr>
              <a:t>-Quality Content</a:t>
            </a:r>
          </a:p>
          <a:p>
            <a:pPr lvl="4"/>
            <a:r>
              <a:rPr lang="en-US" sz="2250" dirty="0">
                <a:latin typeface="Avenir Book" charset="0"/>
                <a:ea typeface="Avenir Book" charset="0"/>
                <a:cs typeface="Avenir Book" charset="0"/>
              </a:rPr>
              <a:t>    -Brand Awareness</a:t>
            </a:r>
          </a:p>
          <a:p>
            <a:pPr lvl="4"/>
            <a:r>
              <a:rPr lang="en-US" sz="2250" dirty="0">
                <a:latin typeface="Avenir Book" charset="0"/>
                <a:ea typeface="Avenir Book" charset="0"/>
                <a:cs typeface="Avenir Book" charset="0"/>
              </a:rPr>
              <a:t>    -Corporate Social Responsibility</a:t>
            </a:r>
          </a:p>
          <a:p>
            <a:pPr lvl="4"/>
            <a:r>
              <a:rPr lang="en-US" sz="2250" dirty="0">
                <a:latin typeface="Avenir Book" charset="0"/>
                <a:ea typeface="Avenir Book" charset="0"/>
                <a:cs typeface="Avenir Book" charset="0"/>
              </a:rPr>
              <a:t>    -Personal Authority</a:t>
            </a:r>
          </a:p>
          <a:p>
            <a:pPr lvl="4"/>
            <a:r>
              <a:rPr lang="en-US" sz="2250" dirty="0">
                <a:latin typeface="Avenir Book" charset="0"/>
                <a:ea typeface="Avenir Book" charset="0"/>
                <a:cs typeface="Avenir Book" charset="0"/>
              </a:rPr>
              <a:t>    -Team Building</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50400" y="6375400"/>
            <a:ext cx="2387600" cy="299944"/>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1908" y="2272898"/>
            <a:ext cx="4563973" cy="3496004"/>
          </a:xfrm>
          <a:prstGeom prst="rect">
            <a:avLst/>
          </a:prstGeom>
        </p:spPr>
      </p:pic>
      <p:sp>
        <p:nvSpPr>
          <p:cNvPr id="7" name="Google Shape;826;p87">
            <a:extLst>
              <a:ext uri="{FF2B5EF4-FFF2-40B4-BE49-F238E27FC236}">
                <a16:creationId xmlns:a16="http://schemas.microsoft.com/office/drawing/2014/main" id="{27A3E99A-395E-D741-AB92-0C07226600AA}"/>
              </a:ext>
            </a:extLst>
          </p:cNvPr>
          <p:cNvSpPr/>
          <p:nvPr/>
        </p:nvSpPr>
        <p:spPr>
          <a:xfrm>
            <a:off x="1407380" y="464615"/>
            <a:ext cx="8746435" cy="737167"/>
          </a:xfrm>
          <a:prstGeom prst="rect">
            <a:avLst/>
          </a:prstGeom>
          <a:noFill/>
          <a:ln w="38100" cap="flat" cmpd="sng">
            <a:solidFill>
              <a:srgbClr val="00BEB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72512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E6AA580E-CDA5-F54C-9F56-E9F17FC70F69}"/>
              </a:ext>
            </a:extLst>
          </p:cNvPr>
          <p:cNvSpPr/>
          <p:nvPr/>
        </p:nvSpPr>
        <p:spPr>
          <a:xfrm>
            <a:off x="0" y="5064981"/>
            <a:ext cx="12308618" cy="1793019"/>
          </a:xfrm>
          <a:custGeom>
            <a:avLst/>
            <a:gdLst>
              <a:gd name="connsiteX0" fmla="*/ 0 w 3268116"/>
              <a:gd name="connsiteY0" fmla="*/ 0 h 5144785"/>
              <a:gd name="connsiteX1" fmla="*/ 3268116 w 3268116"/>
              <a:gd name="connsiteY1" fmla="*/ 0 h 5144785"/>
              <a:gd name="connsiteX2" fmla="*/ 3268116 w 3268116"/>
              <a:gd name="connsiteY2" fmla="*/ 5144785 h 5144785"/>
              <a:gd name="connsiteX3" fmla="*/ 0 w 3268116"/>
              <a:gd name="connsiteY3" fmla="*/ 5144785 h 5144785"/>
              <a:gd name="connsiteX4" fmla="*/ 0 w 3268116"/>
              <a:gd name="connsiteY4" fmla="*/ 0 h 5144785"/>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268116" h="5144785">
                <a:moveTo>
                  <a:pt x="0" y="0"/>
                </a:moveTo>
                <a:lnTo>
                  <a:pt x="3268116" y="0"/>
                </a:lnTo>
                <a:lnTo>
                  <a:pt x="3268116" y="5144785"/>
                </a:lnTo>
                <a:lnTo>
                  <a:pt x="0" y="5144785"/>
                </a:lnTo>
                <a:lnTo>
                  <a:pt x="0" y="0"/>
                </a:lnTo>
              </a:path>
            </a:pathLst>
          </a:custGeom>
          <a:solidFill>
            <a:srgbClr val="00000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Content Placeholder 2"/>
          <p:cNvSpPr>
            <a:spLocks noGrp="1"/>
          </p:cNvSpPr>
          <p:nvPr>
            <p:ph idx="1"/>
          </p:nvPr>
        </p:nvSpPr>
        <p:spPr>
          <a:xfrm>
            <a:off x="1486943" y="5243256"/>
            <a:ext cx="9042400" cy="4525963"/>
          </a:xfrm>
        </p:spPr>
        <p:txBody>
          <a:bodyPr/>
          <a:lstStyle/>
          <a:p>
            <a:pPr marL="0" indent="0" algn="ctr">
              <a:buNone/>
            </a:pPr>
            <a:r>
              <a:rPr lang="en-US" sz="2100" dirty="0">
                <a:solidFill>
                  <a:schemeClr val="bg1"/>
                </a:solidFill>
                <a:latin typeface="Avenir Book" charset="0"/>
                <a:ea typeface="Avenir Book" charset="0"/>
                <a:cs typeface="Avenir Book" charset="0"/>
              </a:rPr>
              <a:t>Employees of socially engaged companies are more likely to stay at their company, feel optimistic about their company’s future and believe their company is more competitive!</a:t>
            </a:r>
          </a:p>
        </p:txBody>
      </p:sp>
      <p:pic>
        <p:nvPicPr>
          <p:cNvPr id="8" name="Picture 7">
            <a:extLst>
              <a:ext uri="{FF2B5EF4-FFF2-40B4-BE49-F238E27FC236}">
                <a16:creationId xmlns:a16="http://schemas.microsoft.com/office/drawing/2014/main" id="{033C84F2-A68F-634A-B9AC-0A93F29DABDD}"/>
              </a:ext>
            </a:extLst>
          </p:cNvPr>
          <p:cNvPicPr>
            <a:picLocks noChangeAspect="1"/>
          </p:cNvPicPr>
          <p:nvPr/>
        </p:nvPicPr>
        <p:blipFill>
          <a:blip r:embed="rId2"/>
          <a:stretch>
            <a:fillRect/>
          </a:stretch>
        </p:blipFill>
        <p:spPr>
          <a:xfrm>
            <a:off x="2598881" y="601036"/>
            <a:ext cx="6663042" cy="4145893"/>
          </a:xfrm>
          <a:prstGeom prst="rect">
            <a:avLst/>
          </a:prstGeom>
        </p:spPr>
      </p:pic>
    </p:spTree>
    <p:extLst>
      <p:ext uri="{BB962C8B-B14F-4D97-AF65-F5344CB8AC3E}">
        <p14:creationId xmlns:p14="http://schemas.microsoft.com/office/powerpoint/2010/main" val="376073248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995"/>
        <p:cNvGrpSpPr/>
        <p:nvPr/>
      </p:nvGrpSpPr>
      <p:grpSpPr>
        <a:xfrm>
          <a:off x="0" y="0"/>
          <a:ext cx="0" cy="0"/>
          <a:chOff x="0" y="0"/>
          <a:chExt cx="0" cy="0"/>
        </a:xfrm>
      </p:grpSpPr>
      <p:sp>
        <p:nvSpPr>
          <p:cNvPr id="996" name="Google Shape;996;p107"/>
          <p:cNvSpPr txBox="1"/>
          <p:nvPr/>
        </p:nvSpPr>
        <p:spPr>
          <a:xfrm>
            <a:off x="2387600" y="-1023479"/>
            <a:ext cx="3524700" cy="7642800"/>
          </a:xfrm>
          <a:prstGeom prst="rect">
            <a:avLst/>
          </a:prstGeom>
          <a:noFill/>
          <a:ln>
            <a:noFill/>
          </a:ln>
        </p:spPr>
        <p:txBody>
          <a:bodyPr spcFirstLastPara="1" wrap="square" lIns="81625" tIns="40800" rIns="81625" bIns="40800" anchor="t" anchorCtr="0">
            <a:noAutofit/>
          </a:bodyPr>
          <a:lstStyle/>
          <a:p>
            <a:pPr marL="0" marR="0" lvl="0" indent="0" algn="l" rtl="0">
              <a:spcBef>
                <a:spcPts val="0"/>
              </a:spcBef>
              <a:spcAft>
                <a:spcPts val="0"/>
              </a:spcAft>
              <a:buNone/>
            </a:pPr>
            <a:r>
              <a:rPr lang="en-US" sz="49129" dirty="0">
                <a:solidFill>
                  <a:srgbClr val="F2F2F2"/>
                </a:solidFill>
                <a:latin typeface="Calibri"/>
                <a:ea typeface="Calibri"/>
                <a:cs typeface="Calibri"/>
                <a:sym typeface="Calibri"/>
              </a:rPr>
              <a:t>C</a:t>
            </a:r>
            <a:endParaRPr dirty="0"/>
          </a:p>
        </p:txBody>
      </p:sp>
      <p:sp>
        <p:nvSpPr>
          <p:cNvPr id="997" name="Google Shape;997;p107"/>
          <p:cNvSpPr/>
          <p:nvPr/>
        </p:nvSpPr>
        <p:spPr>
          <a:xfrm>
            <a:off x="4657950" y="2112076"/>
            <a:ext cx="5994300" cy="3385800"/>
          </a:xfrm>
          <a:prstGeom prst="rect">
            <a:avLst/>
          </a:prstGeom>
          <a:noFill/>
          <a:ln>
            <a:noFill/>
          </a:ln>
        </p:spPr>
        <p:txBody>
          <a:bodyPr spcFirstLastPara="1" wrap="square" lIns="81625" tIns="40800" rIns="81625" bIns="40800" anchor="t" anchorCtr="0">
            <a:noAutofit/>
          </a:bodyPr>
          <a:lstStyle/>
          <a:p>
            <a:pPr marL="0" marR="0" lvl="0" indent="0" algn="l" rtl="0">
              <a:lnSpc>
                <a:spcPct val="70000"/>
              </a:lnSpc>
              <a:spcBef>
                <a:spcPts val="0"/>
              </a:spcBef>
              <a:spcAft>
                <a:spcPts val="0"/>
              </a:spcAft>
              <a:buNone/>
            </a:pPr>
            <a:r>
              <a:rPr lang="en-US" sz="4000" b="1" dirty="0">
                <a:solidFill>
                  <a:schemeClr val="dk1"/>
                </a:solidFill>
                <a:latin typeface="Avenir"/>
                <a:ea typeface="Avenir"/>
                <a:cs typeface="Avenir"/>
                <a:sym typeface="Avenir"/>
              </a:rPr>
              <a:t>THE </a:t>
            </a:r>
            <a:r>
              <a:rPr lang="en-US" sz="4000" b="1" dirty="0">
                <a:solidFill>
                  <a:srgbClr val="26C7D1"/>
                </a:solidFill>
                <a:latin typeface="Avenir"/>
                <a:ea typeface="Avenir"/>
                <a:cs typeface="Avenir"/>
                <a:sym typeface="Avenir"/>
              </a:rPr>
              <a:t>6</a:t>
            </a:r>
            <a:r>
              <a:rPr lang="en-US" sz="4000" b="1" dirty="0">
                <a:solidFill>
                  <a:schemeClr val="dk1"/>
                </a:solidFill>
                <a:latin typeface="Avenir"/>
                <a:ea typeface="Avenir"/>
                <a:cs typeface="Avenir"/>
                <a:sym typeface="Avenir"/>
              </a:rPr>
              <a:t> C’S:</a:t>
            </a:r>
            <a:endParaRPr sz="4000" b="1" dirty="0">
              <a:solidFill>
                <a:schemeClr val="dk1"/>
              </a:solidFill>
              <a:latin typeface="Avenir"/>
              <a:ea typeface="Avenir"/>
              <a:cs typeface="Avenir"/>
              <a:sym typeface="Avenir"/>
            </a:endParaRPr>
          </a:p>
          <a:p>
            <a:pPr marL="0" marR="0" lvl="0" indent="0" algn="l" rtl="0">
              <a:lnSpc>
                <a:spcPct val="130000"/>
              </a:lnSpc>
              <a:spcBef>
                <a:spcPts val="0"/>
              </a:spcBef>
              <a:spcAft>
                <a:spcPts val="0"/>
              </a:spcAft>
              <a:buNone/>
            </a:pPr>
            <a:r>
              <a:rPr lang="en-US" sz="2800" b="1" dirty="0">
                <a:solidFill>
                  <a:schemeClr val="dk1"/>
                </a:solidFill>
                <a:latin typeface="Avenir"/>
                <a:ea typeface="Avenir"/>
                <a:cs typeface="Avenir"/>
                <a:sym typeface="Avenir"/>
              </a:rPr>
              <a:t>C</a:t>
            </a:r>
            <a:r>
              <a:rPr lang="en-US" sz="2800" dirty="0">
                <a:solidFill>
                  <a:schemeClr val="dk1"/>
                </a:solidFill>
                <a:latin typeface="Avenir"/>
                <a:ea typeface="Avenir"/>
                <a:cs typeface="Avenir"/>
                <a:sym typeface="Avenir"/>
              </a:rPr>
              <a:t>ONNECTION</a:t>
            </a:r>
            <a:endParaRPr sz="2800" b="1" dirty="0">
              <a:solidFill>
                <a:schemeClr val="dk1"/>
              </a:solidFill>
              <a:latin typeface="Avenir"/>
              <a:ea typeface="Avenir"/>
              <a:cs typeface="Avenir"/>
              <a:sym typeface="Avenir"/>
            </a:endParaRPr>
          </a:p>
          <a:p>
            <a:pPr marL="0" marR="0" lvl="0" indent="0" algn="l" rtl="0">
              <a:lnSpc>
                <a:spcPct val="130000"/>
              </a:lnSpc>
              <a:spcBef>
                <a:spcPts val="0"/>
              </a:spcBef>
              <a:spcAft>
                <a:spcPts val="0"/>
              </a:spcAft>
              <a:buNone/>
            </a:pPr>
            <a:r>
              <a:rPr lang="en-US" sz="2800" b="1" dirty="0">
                <a:solidFill>
                  <a:schemeClr val="dk1"/>
                </a:solidFill>
                <a:latin typeface="Avenir"/>
                <a:ea typeface="Avenir"/>
                <a:cs typeface="Avenir"/>
                <a:sym typeface="Avenir"/>
              </a:rPr>
              <a:t>C</a:t>
            </a:r>
            <a:r>
              <a:rPr lang="en-US" sz="2800" dirty="0">
                <a:solidFill>
                  <a:schemeClr val="dk1"/>
                </a:solidFill>
                <a:latin typeface="Avenir"/>
                <a:ea typeface="Avenir"/>
                <a:cs typeface="Avenir"/>
                <a:sym typeface="Avenir"/>
              </a:rPr>
              <a:t>OMMUNICATION</a:t>
            </a:r>
            <a:endParaRPr sz="2800" dirty="0"/>
          </a:p>
          <a:p>
            <a:pPr marL="0" marR="0" lvl="0" indent="0" algn="l" rtl="0">
              <a:lnSpc>
                <a:spcPct val="130000"/>
              </a:lnSpc>
              <a:spcBef>
                <a:spcPts val="0"/>
              </a:spcBef>
              <a:spcAft>
                <a:spcPts val="0"/>
              </a:spcAft>
              <a:buNone/>
            </a:pPr>
            <a:r>
              <a:rPr lang="en-US" sz="2800" b="1" dirty="0">
                <a:solidFill>
                  <a:schemeClr val="dk1"/>
                </a:solidFill>
                <a:latin typeface="Avenir"/>
                <a:ea typeface="Avenir"/>
                <a:cs typeface="Avenir"/>
                <a:sym typeface="Avenir"/>
              </a:rPr>
              <a:t>C</a:t>
            </a:r>
            <a:r>
              <a:rPr lang="en-US" sz="2800" dirty="0">
                <a:solidFill>
                  <a:schemeClr val="dk1"/>
                </a:solidFill>
                <a:latin typeface="Avenir"/>
                <a:ea typeface="Avenir"/>
                <a:cs typeface="Avenir"/>
                <a:sym typeface="Avenir"/>
              </a:rPr>
              <a:t>OLLABORATION</a:t>
            </a:r>
            <a:endParaRPr sz="2800" dirty="0"/>
          </a:p>
          <a:p>
            <a:pPr marL="0" marR="0" lvl="0" indent="0" algn="l" rtl="0">
              <a:lnSpc>
                <a:spcPct val="130000"/>
              </a:lnSpc>
              <a:spcBef>
                <a:spcPts val="0"/>
              </a:spcBef>
              <a:spcAft>
                <a:spcPts val="0"/>
              </a:spcAft>
              <a:buNone/>
            </a:pPr>
            <a:r>
              <a:rPr lang="en-US" sz="2800" dirty="0">
                <a:solidFill>
                  <a:schemeClr val="dk1"/>
                </a:solidFill>
                <a:latin typeface="Avenir"/>
                <a:ea typeface="Avenir"/>
                <a:cs typeface="Avenir"/>
                <a:sym typeface="Avenir"/>
              </a:rPr>
              <a:t>CREATIVTY</a:t>
            </a:r>
          </a:p>
          <a:p>
            <a:pPr marL="0" marR="0" lvl="0" indent="0" algn="l" rtl="0">
              <a:lnSpc>
                <a:spcPct val="130000"/>
              </a:lnSpc>
              <a:spcBef>
                <a:spcPts val="0"/>
              </a:spcBef>
              <a:spcAft>
                <a:spcPts val="0"/>
              </a:spcAft>
              <a:buNone/>
            </a:pPr>
            <a:r>
              <a:rPr lang="en-US" sz="2800" dirty="0">
                <a:solidFill>
                  <a:schemeClr val="dk1"/>
                </a:solidFill>
                <a:latin typeface="Avenir"/>
                <a:sym typeface="Avenir"/>
              </a:rPr>
              <a:t>CROWDSOURCE</a:t>
            </a:r>
            <a:endParaRPr sz="2800" dirty="0"/>
          </a:p>
          <a:p>
            <a:pPr marL="0" marR="0" lvl="0" indent="0" algn="l" rtl="0">
              <a:lnSpc>
                <a:spcPct val="130000"/>
              </a:lnSpc>
              <a:spcBef>
                <a:spcPts val="0"/>
              </a:spcBef>
              <a:spcAft>
                <a:spcPts val="0"/>
              </a:spcAft>
              <a:buNone/>
            </a:pPr>
            <a:r>
              <a:rPr lang="en-US" sz="2800" b="1" dirty="0">
                <a:solidFill>
                  <a:schemeClr val="dk1"/>
                </a:solidFill>
                <a:latin typeface="Avenir"/>
                <a:ea typeface="Avenir"/>
                <a:cs typeface="Avenir"/>
                <a:sym typeface="Avenir"/>
              </a:rPr>
              <a:t>C</a:t>
            </a:r>
            <a:r>
              <a:rPr lang="en-US" sz="2800" dirty="0">
                <a:solidFill>
                  <a:schemeClr val="dk1"/>
                </a:solidFill>
                <a:latin typeface="Avenir"/>
                <a:ea typeface="Avenir"/>
                <a:cs typeface="Avenir"/>
                <a:sym typeface="Avenir"/>
              </a:rPr>
              <a:t>ONSISTENCY </a:t>
            </a:r>
            <a:endParaRPr sz="2800" dirty="0">
              <a:solidFill>
                <a:schemeClr val="dk1"/>
              </a:solidFill>
              <a:latin typeface="Avenir"/>
              <a:ea typeface="Avenir"/>
              <a:cs typeface="Avenir"/>
              <a:sym typeface="Avenir"/>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011"/>
        <p:cNvGrpSpPr/>
        <p:nvPr/>
      </p:nvGrpSpPr>
      <p:grpSpPr>
        <a:xfrm>
          <a:off x="0" y="0"/>
          <a:ext cx="0" cy="0"/>
          <a:chOff x="0" y="0"/>
          <a:chExt cx="0" cy="0"/>
        </a:xfrm>
      </p:grpSpPr>
      <p:pic>
        <p:nvPicPr>
          <p:cNvPr id="1012" name="Google Shape;1012;p109"/>
          <p:cNvPicPr preferRelativeResize="0"/>
          <p:nvPr/>
        </p:nvPicPr>
        <p:blipFill>
          <a:blip r:embed="rId3">
            <a:alphaModFix/>
          </a:blip>
          <a:stretch>
            <a:fillRect/>
          </a:stretch>
        </p:blipFill>
        <p:spPr>
          <a:xfrm>
            <a:off x="506225" y="1680475"/>
            <a:ext cx="11086878" cy="4477425"/>
          </a:xfrm>
          <a:prstGeom prst="rect">
            <a:avLst/>
          </a:prstGeom>
          <a:noFill/>
          <a:ln w="9525" cap="flat" cmpd="sng">
            <a:solidFill>
              <a:srgbClr val="000000"/>
            </a:solidFill>
            <a:prstDash val="solid"/>
            <a:round/>
            <a:headEnd type="none" w="sm" len="sm"/>
            <a:tailEnd type="none" w="sm" len="sm"/>
          </a:ln>
        </p:spPr>
      </p:pic>
      <p:sp>
        <p:nvSpPr>
          <p:cNvPr id="1013" name="Google Shape;1013;p109"/>
          <p:cNvSpPr txBox="1"/>
          <p:nvPr/>
        </p:nvSpPr>
        <p:spPr>
          <a:xfrm>
            <a:off x="3169275" y="737725"/>
            <a:ext cx="6556800" cy="53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b="1">
                <a:latin typeface="Avenir"/>
                <a:ea typeface="Avenir"/>
                <a:cs typeface="Avenir"/>
                <a:sym typeface="Avenir"/>
              </a:rPr>
              <a:t>Free Course For LinkedIn Premium Users</a:t>
            </a:r>
            <a:endParaRPr sz="2400" b="1">
              <a:latin typeface="Avenir"/>
              <a:ea typeface="Avenir"/>
              <a:cs typeface="Avenir"/>
              <a:sym typeface="Avenir"/>
            </a:endParaRPr>
          </a:p>
        </p:txBody>
      </p:sp>
      <p:sp>
        <p:nvSpPr>
          <p:cNvPr id="1014" name="Google Shape;1014;p109"/>
          <p:cNvSpPr txBox="1"/>
          <p:nvPr/>
        </p:nvSpPr>
        <p:spPr>
          <a:xfrm>
            <a:off x="5237075" y="233350"/>
            <a:ext cx="3297300" cy="39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600">
                <a:latin typeface="Impact"/>
                <a:ea typeface="Impact"/>
                <a:cs typeface="Impact"/>
                <a:sym typeface="Impact"/>
              </a:rPr>
              <a:t>BONUS</a:t>
            </a:r>
            <a:endParaRPr sz="3600">
              <a:latin typeface="Impact"/>
              <a:ea typeface="Impact"/>
              <a:cs typeface="Impact"/>
              <a:sym typeface="Impact"/>
            </a:endParaRPr>
          </a:p>
        </p:txBody>
      </p:sp>
      <p:sp>
        <p:nvSpPr>
          <p:cNvPr id="1015" name="Google Shape;1015;p109"/>
          <p:cNvSpPr/>
          <p:nvPr/>
        </p:nvSpPr>
        <p:spPr>
          <a:xfrm>
            <a:off x="3169275" y="233350"/>
            <a:ext cx="5842800" cy="1075500"/>
          </a:xfrm>
          <a:prstGeom prst="rect">
            <a:avLst/>
          </a:prstGeom>
          <a:noFill/>
          <a:ln w="38100" cap="flat" cmpd="sng">
            <a:solidFill>
              <a:srgbClr val="00BEB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47838"/>
          <a:stretch/>
        </p:blipFill>
        <p:spPr>
          <a:xfrm>
            <a:off x="6523290" y="-1"/>
            <a:ext cx="5713891" cy="6858001"/>
          </a:xfrm>
          <a:prstGeom prst="rect">
            <a:avLst/>
          </a:prstGeom>
        </p:spPr>
      </p:pic>
      <p:sp>
        <p:nvSpPr>
          <p:cNvPr id="5" name="TextBox 4"/>
          <p:cNvSpPr txBox="1"/>
          <p:nvPr/>
        </p:nvSpPr>
        <p:spPr>
          <a:xfrm>
            <a:off x="1117604" y="482604"/>
            <a:ext cx="4992072" cy="1323439"/>
          </a:xfrm>
          <a:prstGeom prst="rect">
            <a:avLst/>
          </a:prstGeom>
          <a:noFill/>
        </p:spPr>
        <p:txBody>
          <a:bodyPr wrap="none" rtlCol="0">
            <a:spAutoFit/>
          </a:bodyPr>
          <a:lstStyle/>
          <a:p>
            <a:r>
              <a:rPr lang="en-US" sz="8000" b="1" dirty="0">
                <a:solidFill>
                  <a:srgbClr val="26C7D1"/>
                </a:solidFill>
                <a:latin typeface="Avenir Next  "/>
                <a:cs typeface="Avenir Next  "/>
              </a:rPr>
              <a:t>Thank You!</a:t>
            </a:r>
          </a:p>
        </p:txBody>
      </p:sp>
      <p:pic>
        <p:nvPicPr>
          <p:cNvPr id="6" name="Picture 5" descr="Logo Blue Black.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3962" y="2482751"/>
            <a:ext cx="2407367" cy="2433917"/>
          </a:xfrm>
          <a:prstGeom prst="rect">
            <a:avLst/>
          </a:prstGeom>
        </p:spPr>
      </p:pic>
      <p:sp>
        <p:nvSpPr>
          <p:cNvPr id="7" name="TextBox 6"/>
          <p:cNvSpPr txBox="1"/>
          <p:nvPr/>
        </p:nvSpPr>
        <p:spPr>
          <a:xfrm>
            <a:off x="334683" y="5562601"/>
            <a:ext cx="2348720" cy="1077026"/>
          </a:xfrm>
          <a:prstGeom prst="rect">
            <a:avLst/>
          </a:prstGeom>
          <a:noFill/>
        </p:spPr>
        <p:txBody>
          <a:bodyPr wrap="none" rtlCol="0">
            <a:spAutoFit/>
          </a:bodyPr>
          <a:lstStyle/>
          <a:p>
            <a:r>
              <a:rPr lang="en-US" sz="2133" dirty="0" err="1">
                <a:latin typeface="Avenir Light" charset="0"/>
                <a:ea typeface="Avenir Light" charset="0"/>
                <a:cs typeface="Avenir Light" charset="0"/>
              </a:rPr>
              <a:t>Chelseakrost.com</a:t>
            </a:r>
            <a:endParaRPr lang="en-US" sz="2133" dirty="0">
              <a:latin typeface="Avenir Light" charset="0"/>
              <a:ea typeface="Avenir Light" charset="0"/>
              <a:cs typeface="Avenir Light" charset="0"/>
            </a:endParaRPr>
          </a:p>
          <a:p>
            <a:r>
              <a:rPr lang="en-US" sz="2133" dirty="0">
                <a:latin typeface="Avenir Light" charset="0"/>
                <a:cs typeface="Avenir Light"/>
              </a:rPr>
              <a:t>@</a:t>
            </a:r>
            <a:r>
              <a:rPr lang="en-US" sz="2133" dirty="0" err="1">
                <a:latin typeface="Avenir Light" charset="0"/>
                <a:cs typeface="Avenir Light"/>
              </a:rPr>
              <a:t>chelseakrost</a:t>
            </a:r>
            <a:endParaRPr lang="en-US" sz="2133" dirty="0">
              <a:latin typeface="Avenir Light"/>
              <a:cs typeface="Avenir Light"/>
            </a:endParaRPr>
          </a:p>
          <a:p>
            <a:r>
              <a:rPr lang="en-US" sz="2133" dirty="0">
                <a:latin typeface="Avenir Light"/>
                <a:cs typeface="Avenir Light"/>
              </a:rPr>
              <a:t>#</a:t>
            </a:r>
            <a:r>
              <a:rPr lang="en-US" sz="2133" dirty="0" err="1">
                <a:latin typeface="Avenir Light"/>
                <a:cs typeface="Avenir Light"/>
              </a:rPr>
              <a:t>millennialtalk</a:t>
            </a:r>
            <a:endParaRPr lang="en-US" sz="2133" dirty="0">
              <a:latin typeface="Avenir Light"/>
              <a:cs typeface="Avenir Light"/>
            </a:endParaRPr>
          </a:p>
        </p:txBody>
      </p:sp>
    </p:spTree>
    <p:extLst>
      <p:ext uri="{BB962C8B-B14F-4D97-AF65-F5344CB8AC3E}">
        <p14:creationId xmlns:p14="http://schemas.microsoft.com/office/powerpoint/2010/main" val="58389985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026"/>
        <p:cNvGrpSpPr/>
        <p:nvPr/>
      </p:nvGrpSpPr>
      <p:grpSpPr>
        <a:xfrm>
          <a:off x="0" y="0"/>
          <a:ext cx="0" cy="0"/>
          <a:chOff x="0" y="0"/>
          <a:chExt cx="0" cy="0"/>
        </a:xfrm>
      </p:grpSpPr>
      <p:sp>
        <p:nvSpPr>
          <p:cNvPr id="1027" name="Google Shape;1027;p111"/>
          <p:cNvSpPr txBox="1">
            <a:spLocks noGrp="1"/>
          </p:cNvSpPr>
          <p:nvPr>
            <p:ph type="title"/>
          </p:nvPr>
        </p:nvSpPr>
        <p:spPr>
          <a:xfrm>
            <a:off x="643500" y="373225"/>
            <a:ext cx="10515600" cy="13257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en-US">
                <a:latin typeface="Avenir"/>
                <a:ea typeface="Avenir"/>
                <a:cs typeface="Avenir"/>
                <a:sym typeface="Avenir"/>
              </a:rPr>
              <a:t>RESOURCE LINKS </a:t>
            </a:r>
            <a:endParaRPr>
              <a:latin typeface="Avenir"/>
              <a:ea typeface="Avenir"/>
              <a:cs typeface="Avenir"/>
              <a:sym typeface="Avenir"/>
            </a:endParaRPr>
          </a:p>
        </p:txBody>
      </p:sp>
      <p:sp>
        <p:nvSpPr>
          <p:cNvPr id="1028" name="Google Shape;1028;p111"/>
          <p:cNvSpPr txBox="1">
            <a:spLocks noGrp="1"/>
          </p:cNvSpPr>
          <p:nvPr>
            <p:ph type="body" idx="1"/>
          </p:nvPr>
        </p:nvSpPr>
        <p:spPr>
          <a:xfrm>
            <a:off x="521850" y="2012175"/>
            <a:ext cx="10515600" cy="4351200"/>
          </a:xfrm>
          <a:prstGeom prst="rect">
            <a:avLst/>
          </a:prstGeom>
          <a:noFill/>
          <a:ln>
            <a:noFill/>
          </a:ln>
        </p:spPr>
        <p:txBody>
          <a:bodyPr spcFirstLastPara="1" wrap="square" lIns="91425" tIns="45700" rIns="91425" bIns="45700" anchor="t" anchorCtr="0">
            <a:noAutofit/>
          </a:bodyPr>
          <a:lstStyle/>
          <a:p>
            <a:pPr marL="177800" indent="0" algn="ctr">
              <a:spcBef>
                <a:spcPts val="0"/>
              </a:spcBef>
              <a:buSzPts val="2800"/>
              <a:buNone/>
            </a:pPr>
            <a:r>
              <a:rPr lang="en-US" sz="1600" u="sng" dirty="0">
                <a:solidFill>
                  <a:schemeClr val="hlink"/>
                </a:solidFill>
                <a:latin typeface="+mn-lt"/>
                <a:ea typeface="Avenir"/>
                <a:cs typeface="Avenir"/>
                <a:sym typeface="Avenir"/>
                <a:hlinkClick r:id="rId3"/>
              </a:rPr>
              <a:t>https://expandedramblings.com/index.php/youtube-statistics/</a:t>
            </a:r>
            <a:endParaRPr sz="1600" dirty="0">
              <a:latin typeface="+mn-lt"/>
              <a:ea typeface="Avenir"/>
              <a:cs typeface="Avenir"/>
              <a:sym typeface="Avenir"/>
            </a:endParaRPr>
          </a:p>
          <a:p>
            <a:pPr marL="177800" indent="0" algn="ctr">
              <a:spcBef>
                <a:spcPts val="0"/>
              </a:spcBef>
              <a:buSzPts val="2800"/>
              <a:buNone/>
            </a:pPr>
            <a:r>
              <a:rPr lang="en-US" sz="1600" u="sng" dirty="0">
                <a:solidFill>
                  <a:schemeClr val="hlink"/>
                </a:solidFill>
                <a:latin typeface="+mn-lt"/>
                <a:ea typeface="Avenir"/>
                <a:cs typeface="Avenir"/>
                <a:sym typeface="Avenir"/>
                <a:hlinkClick r:id="rId4"/>
              </a:rPr>
              <a:t>https://www.statista.com/statistics/266879/facebook-users-in-the-us-by-gender/</a:t>
            </a:r>
            <a:endParaRPr sz="1600" dirty="0">
              <a:latin typeface="+mn-lt"/>
              <a:ea typeface="Avenir"/>
              <a:cs typeface="Avenir"/>
              <a:sym typeface="Avenir"/>
            </a:endParaRPr>
          </a:p>
          <a:p>
            <a:pPr marL="177800" indent="0" algn="ctr">
              <a:spcBef>
                <a:spcPts val="0"/>
              </a:spcBef>
              <a:buSzPts val="2800"/>
              <a:buNone/>
            </a:pPr>
            <a:r>
              <a:rPr lang="en-US" sz="1600" u="sng" dirty="0">
                <a:solidFill>
                  <a:schemeClr val="hlink"/>
                </a:solidFill>
                <a:latin typeface="+mn-lt"/>
                <a:ea typeface="Avenir"/>
                <a:cs typeface="Avenir"/>
                <a:sym typeface="Avenir"/>
                <a:hlinkClick r:id="rId5"/>
              </a:rPr>
              <a:t>https://www.omnicoreagency.com/instagram-statistics/</a:t>
            </a:r>
            <a:endParaRPr sz="1600" dirty="0">
              <a:latin typeface="+mn-lt"/>
              <a:ea typeface="Avenir"/>
              <a:cs typeface="Avenir"/>
              <a:sym typeface="Avenir"/>
            </a:endParaRPr>
          </a:p>
          <a:p>
            <a:pPr marL="177800" indent="0" algn="ctr">
              <a:spcBef>
                <a:spcPts val="0"/>
              </a:spcBef>
              <a:buSzPts val="2800"/>
              <a:buNone/>
            </a:pPr>
            <a:r>
              <a:rPr lang="en-US" sz="1600" u="sng" dirty="0">
                <a:solidFill>
                  <a:schemeClr val="hlink"/>
                </a:solidFill>
                <a:latin typeface="+mn-lt"/>
                <a:ea typeface="Avenir"/>
                <a:cs typeface="Avenir"/>
                <a:sym typeface="Avenir"/>
                <a:hlinkClick r:id="rId6"/>
              </a:rPr>
              <a:t>https://www.omnicoreagency.com/twitter-statistics/</a:t>
            </a:r>
            <a:endParaRPr sz="1600" dirty="0">
              <a:latin typeface="+mn-lt"/>
              <a:ea typeface="Avenir"/>
              <a:cs typeface="Avenir"/>
              <a:sym typeface="Avenir"/>
            </a:endParaRPr>
          </a:p>
          <a:p>
            <a:pPr marL="177800" indent="0" algn="ctr">
              <a:spcBef>
                <a:spcPts val="0"/>
              </a:spcBef>
              <a:buSzPts val="2800"/>
              <a:buNone/>
            </a:pPr>
            <a:r>
              <a:rPr lang="en-US" sz="1600" u="sng" dirty="0">
                <a:solidFill>
                  <a:schemeClr val="hlink"/>
                </a:solidFill>
                <a:latin typeface="+mn-lt"/>
                <a:ea typeface="Avenir"/>
                <a:cs typeface="Avenir"/>
                <a:sym typeface="Avenir"/>
                <a:hlinkClick r:id="rId7"/>
              </a:rPr>
              <a:t>https://www.youtube.com/yt/about/press/</a:t>
            </a:r>
            <a:endParaRPr sz="1600" dirty="0">
              <a:latin typeface="+mn-lt"/>
              <a:ea typeface="Avenir"/>
              <a:cs typeface="Avenir"/>
              <a:sym typeface="Avenir"/>
            </a:endParaRPr>
          </a:p>
          <a:p>
            <a:pPr marL="177800" indent="0" algn="ctr">
              <a:spcBef>
                <a:spcPts val="0"/>
              </a:spcBef>
              <a:buSzPts val="2800"/>
              <a:buNone/>
            </a:pPr>
            <a:r>
              <a:rPr lang="en-US" sz="1600" u="sng" dirty="0">
                <a:solidFill>
                  <a:schemeClr val="hlink"/>
                </a:solidFill>
                <a:latin typeface="+mn-lt"/>
                <a:ea typeface="Avenir"/>
                <a:cs typeface="Avenir"/>
                <a:sym typeface="Avenir"/>
                <a:hlinkClick r:id="rId8"/>
              </a:rPr>
              <a:t>https://adespresso.com/blog/marketing-to-millennials/</a:t>
            </a:r>
            <a:endParaRPr sz="1600" dirty="0">
              <a:latin typeface="+mn-lt"/>
              <a:ea typeface="Avenir"/>
              <a:cs typeface="Avenir"/>
              <a:sym typeface="Avenir"/>
            </a:endParaRPr>
          </a:p>
          <a:p>
            <a:pPr marL="177800" indent="0" algn="ctr">
              <a:spcBef>
                <a:spcPts val="0"/>
              </a:spcBef>
              <a:buSzPts val="2800"/>
              <a:buNone/>
            </a:pPr>
            <a:r>
              <a:rPr lang="en-US" sz="1600" u="sng" dirty="0">
                <a:solidFill>
                  <a:schemeClr val="hlink"/>
                </a:solidFill>
                <a:latin typeface="+mn-lt"/>
                <a:ea typeface="Avenir"/>
                <a:cs typeface="Avenir"/>
                <a:sym typeface="Avenir"/>
                <a:hlinkClick r:id="rId9"/>
              </a:rPr>
              <a:t>https://www.cnbc.com/2017/06/14/heres-how-much-the-average-american-in-their-20s-has-in-student-debt.htm</a:t>
            </a:r>
            <a:endParaRPr sz="1600" dirty="0">
              <a:latin typeface="+mn-lt"/>
              <a:ea typeface="Avenir"/>
              <a:cs typeface="Avenir"/>
              <a:sym typeface="Avenir"/>
            </a:endParaRPr>
          </a:p>
          <a:p>
            <a:pPr marL="177800" indent="0" algn="ctr">
              <a:spcBef>
                <a:spcPts val="0"/>
              </a:spcBef>
              <a:buSzPts val="2800"/>
              <a:buNone/>
            </a:pPr>
            <a:r>
              <a:rPr lang="en-US" sz="1600" u="sng" dirty="0">
                <a:solidFill>
                  <a:schemeClr val="hlink"/>
                </a:solidFill>
                <a:latin typeface="+mn-lt"/>
                <a:ea typeface="Avenir"/>
                <a:cs typeface="Avenir"/>
                <a:sym typeface="Avenir"/>
                <a:hlinkClick r:id="rId10"/>
              </a:rPr>
              <a:t>https://www.impactbnd.com/blog/blogging-statistics-to-boost-your-strategy</a:t>
            </a:r>
            <a:endParaRPr sz="1600" dirty="0">
              <a:latin typeface="+mn-lt"/>
            </a:endParaRPr>
          </a:p>
          <a:p>
            <a:pPr marL="177800" indent="0" algn="ctr">
              <a:spcBef>
                <a:spcPts val="0"/>
              </a:spcBef>
              <a:buSzPts val="2800"/>
              <a:buNone/>
            </a:pPr>
            <a:r>
              <a:rPr lang="en-US" sz="1600" u="sng" dirty="0">
                <a:solidFill>
                  <a:schemeClr val="hlink"/>
                </a:solidFill>
                <a:latin typeface="+mn-lt"/>
                <a:ea typeface="Avenir"/>
                <a:cs typeface="Avenir"/>
                <a:sym typeface="Avenir"/>
                <a:hlinkClick r:id="rId11"/>
              </a:rPr>
              <a:t>https://www.betterteam.com/social-recruiting-tips</a:t>
            </a:r>
            <a:endParaRPr lang="en-US" sz="1600" u="sng" dirty="0">
              <a:solidFill>
                <a:schemeClr val="hlink"/>
              </a:solidFill>
              <a:latin typeface="+mn-lt"/>
              <a:ea typeface="Avenir"/>
              <a:cs typeface="Avenir"/>
              <a:sym typeface="Avenir"/>
            </a:endParaRPr>
          </a:p>
          <a:p>
            <a:pPr marL="114300" indent="0" algn="ctr">
              <a:buNone/>
            </a:pPr>
            <a:r>
              <a:rPr lang="en-US" sz="1600" dirty="0">
                <a:latin typeface="+mn-lt"/>
                <a:hlinkClick r:id="rId12"/>
              </a:rPr>
              <a:t>https://www.restaurantdive.com/news/millennials-to-be-the-biggest-food-and-beverage-spenders-in-10-years/552877/</a:t>
            </a:r>
            <a:endParaRPr lang="en-US" sz="1600" dirty="0">
              <a:latin typeface="+mn-lt"/>
            </a:endParaRPr>
          </a:p>
          <a:p>
            <a:pPr marL="114300" indent="0" algn="ctr">
              <a:buNone/>
            </a:pPr>
            <a:r>
              <a:rPr lang="en-US" sz="1600" dirty="0">
                <a:latin typeface="+mn-lt"/>
                <a:hlinkClick r:id="rId13"/>
              </a:rPr>
              <a:t>https://www.breakthrubev.com/news/2018-millennial-trends</a:t>
            </a:r>
            <a:endParaRPr lang="en-US" sz="1600" dirty="0">
              <a:latin typeface="+mn-lt"/>
            </a:endParaRPr>
          </a:p>
          <a:p>
            <a:pPr marL="114300" indent="0" algn="ctr">
              <a:buNone/>
            </a:pPr>
            <a:r>
              <a:rPr lang="en-US" sz="1600" dirty="0">
                <a:latin typeface="+mn-lt"/>
                <a:hlinkClick r:id="rId14"/>
              </a:rPr>
              <a:t>https://www.huffingtonpost.ca/timi-gustafson/younger-consumers-are-mor_b_14290774.html</a:t>
            </a:r>
            <a:endParaRPr lang="en-US" sz="1600" dirty="0">
              <a:latin typeface="+mn-lt"/>
            </a:endParaRPr>
          </a:p>
          <a:p>
            <a:pPr marL="114300" indent="0" algn="ctr">
              <a:buNone/>
            </a:pPr>
            <a:r>
              <a:rPr lang="en-US" sz="1600" b="1" i="1" dirty="0">
                <a:latin typeface="+mn-lt"/>
                <a:ea typeface="Avenir Book" charset="0"/>
                <a:cs typeface="Avenir Book" charset="0"/>
                <a:hlinkClick r:id="rId15"/>
              </a:rPr>
              <a:t>Altimeter &amp; LinkedIn Relationship Economics</a:t>
            </a:r>
            <a:endParaRPr lang="en-US" sz="1600" b="1" dirty="0">
              <a:latin typeface="+mn-lt"/>
              <a:ea typeface="Avenir Book" charset="0"/>
              <a:cs typeface="Avenir Book" charset="0"/>
            </a:endParaRPr>
          </a:p>
          <a:p>
            <a:pPr marL="228600" lvl="0" indent="-50800" algn="ctr" rtl="0">
              <a:lnSpc>
                <a:spcPct val="90000"/>
              </a:lnSpc>
              <a:spcBef>
                <a:spcPts val="0"/>
              </a:spcBef>
              <a:spcAft>
                <a:spcPts val="0"/>
              </a:spcAft>
              <a:buClr>
                <a:schemeClr val="dk1"/>
              </a:buClr>
              <a:buSzPts val="2800"/>
              <a:buNone/>
            </a:pPr>
            <a:endParaRPr sz="1800" dirty="0">
              <a:latin typeface="Avenir"/>
              <a:ea typeface="Avenir"/>
              <a:cs typeface="Avenir"/>
              <a:sym typeface="Avenir"/>
            </a:endParaRPr>
          </a:p>
          <a:p>
            <a:pPr marL="0" lvl="0" indent="0" algn="l" rtl="0">
              <a:spcBef>
                <a:spcPts val="1000"/>
              </a:spcBef>
              <a:spcAft>
                <a:spcPts val="0"/>
              </a:spcAft>
              <a:buClr>
                <a:schemeClr val="dk1"/>
              </a:buClr>
              <a:buSzPts val="1100"/>
              <a:buNone/>
            </a:pPr>
            <a:endParaRPr dirty="0"/>
          </a:p>
          <a:p>
            <a:pPr marL="0" lvl="0" indent="0" algn="l" rtl="0">
              <a:spcBef>
                <a:spcPts val="1000"/>
              </a:spcBef>
              <a:spcAft>
                <a:spcPts val="0"/>
              </a:spcAft>
              <a:buClr>
                <a:schemeClr val="dk1"/>
              </a:buClr>
              <a:buSzPts val="1100"/>
              <a:buFont typeface="Arial"/>
              <a:buNone/>
            </a:pPr>
            <a:endParaRPr dirty="0"/>
          </a:p>
          <a:p>
            <a:pPr marL="228600" lvl="0" indent="-50800" algn="l" rtl="0">
              <a:lnSpc>
                <a:spcPct val="90000"/>
              </a:lnSpc>
              <a:spcBef>
                <a:spcPts val="0"/>
              </a:spcBef>
              <a:spcAft>
                <a:spcPts val="0"/>
              </a:spcAft>
              <a:buClr>
                <a:schemeClr val="dk1"/>
              </a:buClr>
              <a:buSzPts val="2800"/>
              <a:buNone/>
            </a:pPr>
            <a:r>
              <a:rPr lang="en-US" sz="1200" u="sng" dirty="0">
                <a:solidFill>
                  <a:schemeClr val="hlink"/>
                </a:solidFill>
                <a:hlinkClick r:id="rId9"/>
              </a:rPr>
              <a:t>l</a:t>
            </a:r>
            <a:endParaRPr sz="1200" dirty="0"/>
          </a:p>
          <a:p>
            <a:pPr marL="0" lvl="0" indent="0" algn="l" rtl="0">
              <a:lnSpc>
                <a:spcPct val="100000"/>
              </a:lnSpc>
              <a:spcBef>
                <a:spcPts val="0"/>
              </a:spcBef>
              <a:spcAft>
                <a:spcPts val="0"/>
              </a:spcAft>
              <a:buClr>
                <a:schemeClr val="dk1"/>
              </a:buClr>
              <a:buFont typeface="Arial"/>
              <a:buNone/>
            </a:pPr>
            <a:endParaRPr sz="1200" dirty="0"/>
          </a:p>
          <a:p>
            <a:pPr marL="228600" lvl="0" indent="-50800" algn="l" rtl="0">
              <a:lnSpc>
                <a:spcPct val="90000"/>
              </a:lnSpc>
              <a:spcBef>
                <a:spcPts val="0"/>
              </a:spcBef>
              <a:spcAft>
                <a:spcPts val="0"/>
              </a:spcAft>
              <a:buClr>
                <a:schemeClr val="dk1"/>
              </a:buClr>
              <a:buSzPts val="2800"/>
              <a:buNone/>
            </a:pPr>
            <a:endParaRPr sz="1200" dirty="0"/>
          </a:p>
          <a:p>
            <a:pPr marL="228600" lvl="0" indent="-50800" algn="l" rtl="0">
              <a:lnSpc>
                <a:spcPct val="90000"/>
              </a:lnSpc>
              <a:spcBef>
                <a:spcPts val="0"/>
              </a:spcBef>
              <a:spcAft>
                <a:spcPts val="0"/>
              </a:spcAft>
              <a:buClr>
                <a:schemeClr val="dk1"/>
              </a:buClr>
              <a:buSzPts val="2800"/>
              <a:buNone/>
            </a:pPr>
            <a:endParaRPr sz="1200" dirty="0">
              <a:latin typeface="Avenir"/>
              <a:ea typeface="Avenir"/>
              <a:cs typeface="Avenir"/>
              <a:sym typeface="Avenir"/>
            </a:endParaRPr>
          </a:p>
          <a:p>
            <a:pPr marL="228600" lvl="0" indent="-50800" algn="l" rtl="0">
              <a:lnSpc>
                <a:spcPct val="90000"/>
              </a:lnSpc>
              <a:spcBef>
                <a:spcPts val="0"/>
              </a:spcBef>
              <a:spcAft>
                <a:spcPts val="0"/>
              </a:spcAft>
              <a:buClr>
                <a:schemeClr val="dk1"/>
              </a:buClr>
              <a:buSzPts val="2800"/>
              <a:buNone/>
            </a:pPr>
            <a:endParaRPr sz="1200" dirty="0">
              <a:latin typeface="Avenir"/>
              <a:ea typeface="Avenir"/>
              <a:cs typeface="Avenir"/>
              <a:sym typeface="Avenir"/>
            </a:endParaRPr>
          </a:p>
          <a:p>
            <a:pPr marL="228600" lvl="0" indent="-50800" algn="l" rtl="0">
              <a:lnSpc>
                <a:spcPct val="90000"/>
              </a:lnSpc>
              <a:spcBef>
                <a:spcPts val="0"/>
              </a:spcBef>
              <a:spcAft>
                <a:spcPts val="0"/>
              </a:spcAft>
              <a:buClr>
                <a:schemeClr val="dk1"/>
              </a:buClr>
              <a:buSzPts val="2800"/>
              <a:buNone/>
            </a:pPr>
            <a:endParaRPr sz="1800" dirty="0"/>
          </a:p>
          <a:p>
            <a:pPr marL="228600" lvl="0" indent="-50800" algn="l" rtl="0">
              <a:lnSpc>
                <a:spcPct val="90000"/>
              </a:lnSpc>
              <a:spcBef>
                <a:spcPts val="0"/>
              </a:spcBef>
              <a:spcAft>
                <a:spcPts val="0"/>
              </a:spcAft>
              <a:buClr>
                <a:schemeClr val="dk1"/>
              </a:buClr>
              <a:buSzPts val="2800"/>
              <a:buNone/>
            </a:pPr>
            <a:endParaRPr sz="1800" dirty="0"/>
          </a:p>
          <a:p>
            <a:pPr marL="228600" lvl="0" indent="-50800" algn="l" rtl="0">
              <a:lnSpc>
                <a:spcPct val="90000"/>
              </a:lnSpc>
              <a:spcBef>
                <a:spcPts val="0"/>
              </a:spcBef>
              <a:spcAft>
                <a:spcPts val="0"/>
              </a:spcAft>
              <a:buClr>
                <a:schemeClr val="dk1"/>
              </a:buClr>
              <a:buSzPts val="2800"/>
              <a:buNone/>
            </a:pPr>
            <a:endParaRPr sz="1800" dirty="0"/>
          </a:p>
          <a:p>
            <a:pPr marL="228600" lvl="0" indent="-50800" algn="l" rtl="0">
              <a:lnSpc>
                <a:spcPct val="90000"/>
              </a:lnSpc>
              <a:spcBef>
                <a:spcPts val="0"/>
              </a:spcBef>
              <a:spcAft>
                <a:spcPts val="0"/>
              </a:spcAft>
              <a:buClr>
                <a:schemeClr val="dk1"/>
              </a:buClr>
              <a:buSzPts val="2800"/>
              <a:buNone/>
            </a:pPr>
            <a:endParaRPr sz="1800" dirty="0"/>
          </a:p>
        </p:txBody>
      </p:sp>
      <p:sp>
        <p:nvSpPr>
          <p:cNvPr id="1029" name="Google Shape;1029;p111"/>
          <p:cNvSpPr/>
          <p:nvPr/>
        </p:nvSpPr>
        <p:spPr>
          <a:xfrm>
            <a:off x="3087348" y="595675"/>
            <a:ext cx="5692800" cy="880800"/>
          </a:xfrm>
          <a:prstGeom prst="rect">
            <a:avLst/>
          </a:prstGeom>
          <a:noFill/>
          <a:ln w="38100" cap="flat" cmpd="sng">
            <a:solidFill>
              <a:srgbClr val="00BEB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6" name="Freeform 3">
            <a:extLst>
              <a:ext uri="{FF2B5EF4-FFF2-40B4-BE49-F238E27FC236}">
                <a16:creationId xmlns:a16="http://schemas.microsoft.com/office/drawing/2014/main" id="{61019290-7619-0F4C-AEF6-3F5BF5A33843}"/>
              </a:ext>
            </a:extLst>
          </p:cNvPr>
          <p:cNvSpPr/>
          <p:nvPr/>
        </p:nvSpPr>
        <p:spPr>
          <a:xfrm>
            <a:off x="5379275" y="0"/>
            <a:ext cx="6812725" cy="6858000"/>
          </a:xfrm>
          <a:custGeom>
            <a:avLst/>
            <a:gdLst>
              <a:gd name="connsiteX0" fmla="*/ 0 w 3268116"/>
              <a:gd name="connsiteY0" fmla="*/ 0 h 5144785"/>
              <a:gd name="connsiteX1" fmla="*/ 3268116 w 3268116"/>
              <a:gd name="connsiteY1" fmla="*/ 0 h 5144785"/>
              <a:gd name="connsiteX2" fmla="*/ 3268116 w 3268116"/>
              <a:gd name="connsiteY2" fmla="*/ 5144785 h 5144785"/>
              <a:gd name="connsiteX3" fmla="*/ 0 w 3268116"/>
              <a:gd name="connsiteY3" fmla="*/ 5144785 h 5144785"/>
              <a:gd name="connsiteX4" fmla="*/ 0 w 3268116"/>
              <a:gd name="connsiteY4" fmla="*/ 0 h 5144785"/>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268116" h="5144785">
                <a:moveTo>
                  <a:pt x="0" y="0"/>
                </a:moveTo>
                <a:lnTo>
                  <a:pt x="3268116" y="0"/>
                </a:lnTo>
                <a:lnTo>
                  <a:pt x="3268116" y="5144785"/>
                </a:lnTo>
                <a:lnTo>
                  <a:pt x="0" y="5144785"/>
                </a:lnTo>
                <a:lnTo>
                  <a:pt x="0" y="0"/>
                </a:lnTo>
              </a:path>
            </a:pathLst>
          </a:custGeom>
          <a:solidFill>
            <a:srgbClr val="00000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8" name="Google Shape;158;p19"/>
          <p:cNvSpPr/>
          <p:nvPr/>
        </p:nvSpPr>
        <p:spPr>
          <a:xfrm>
            <a:off x="-369337" y="3179117"/>
            <a:ext cx="5868300" cy="3028500"/>
          </a:xfrm>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Clr>
                <a:schemeClr val="dk1"/>
              </a:buClr>
              <a:buSzPts val="2133"/>
              <a:buFont typeface="Arial"/>
              <a:buNone/>
            </a:pPr>
            <a:endParaRPr sz="3000" i="0" u="none" strike="noStrike" cap="none" dirty="0">
              <a:solidFill>
                <a:srgbClr val="262626"/>
              </a:solidFill>
              <a:latin typeface="Avenir"/>
              <a:ea typeface="Avenir"/>
              <a:cs typeface="Avenir"/>
              <a:sym typeface="Avenir"/>
            </a:endParaRPr>
          </a:p>
          <a:p>
            <a:pPr marL="457200" marR="0" lvl="0" indent="0" algn="ctr" rtl="0">
              <a:lnSpc>
                <a:spcPct val="80000"/>
              </a:lnSpc>
              <a:spcBef>
                <a:spcPts val="0"/>
              </a:spcBef>
              <a:spcAft>
                <a:spcPts val="0"/>
              </a:spcAft>
              <a:buNone/>
            </a:pPr>
            <a:r>
              <a:rPr lang="en-US" sz="3000" dirty="0">
                <a:solidFill>
                  <a:srgbClr val="262626"/>
                </a:solidFill>
                <a:latin typeface="Avenir"/>
                <a:ea typeface="Avenir"/>
                <a:cs typeface="Avenir"/>
                <a:sym typeface="Avenir"/>
              </a:rPr>
              <a:t>Make up about 75% of the </a:t>
            </a:r>
          </a:p>
          <a:p>
            <a:pPr marL="457200" marR="0" lvl="0" indent="0" algn="ctr" rtl="0">
              <a:lnSpc>
                <a:spcPct val="80000"/>
              </a:lnSpc>
              <a:spcBef>
                <a:spcPts val="0"/>
              </a:spcBef>
              <a:spcAft>
                <a:spcPts val="0"/>
              </a:spcAft>
              <a:buNone/>
            </a:pPr>
            <a:r>
              <a:rPr lang="en-US" sz="3000" dirty="0">
                <a:solidFill>
                  <a:srgbClr val="262626"/>
                </a:solidFill>
                <a:latin typeface="Avenir"/>
                <a:ea typeface="Avenir"/>
                <a:cs typeface="Avenir"/>
                <a:sym typeface="Avenir"/>
              </a:rPr>
              <a:t>U.S. workforce by 2025</a:t>
            </a:r>
            <a:endParaRPr sz="3000" dirty="0">
              <a:latin typeface="Avenir"/>
              <a:ea typeface="Avenir"/>
              <a:cs typeface="Avenir"/>
              <a:sym typeface="Avenir"/>
            </a:endParaRPr>
          </a:p>
          <a:p>
            <a:pPr marL="0" marR="0" lvl="0" indent="0" algn="ctr" rtl="0">
              <a:lnSpc>
                <a:spcPct val="80000"/>
              </a:lnSpc>
              <a:spcBef>
                <a:spcPts val="0"/>
              </a:spcBef>
              <a:spcAft>
                <a:spcPts val="0"/>
              </a:spcAft>
              <a:buNone/>
            </a:pPr>
            <a:endParaRPr dirty="0">
              <a:latin typeface="Avenir"/>
              <a:ea typeface="Avenir"/>
              <a:cs typeface="Avenir"/>
              <a:sym typeface="Avenir"/>
            </a:endParaRPr>
          </a:p>
        </p:txBody>
      </p:sp>
      <p:sp>
        <p:nvSpPr>
          <p:cNvPr id="159" name="Google Shape;159;p19"/>
          <p:cNvSpPr/>
          <p:nvPr/>
        </p:nvSpPr>
        <p:spPr>
          <a:xfrm>
            <a:off x="-48337" y="2423959"/>
            <a:ext cx="5547300" cy="66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733" b="1" i="0" u="none" strike="noStrike" cap="none" dirty="0">
                <a:solidFill>
                  <a:srgbClr val="262626"/>
                </a:solidFill>
                <a:latin typeface="Avenir"/>
                <a:ea typeface="Avenir"/>
                <a:cs typeface="Avenir"/>
                <a:sym typeface="Avenir"/>
              </a:rPr>
              <a:t>Who Are </a:t>
            </a:r>
            <a:r>
              <a:rPr lang="en-US" sz="3733" b="1" i="0" u="none" strike="noStrike" cap="none" dirty="0">
                <a:solidFill>
                  <a:srgbClr val="00BEBE"/>
                </a:solidFill>
                <a:latin typeface="Avenir"/>
                <a:ea typeface="Avenir"/>
                <a:cs typeface="Avenir"/>
                <a:sym typeface="Avenir"/>
              </a:rPr>
              <a:t>Millennials</a:t>
            </a:r>
            <a:endParaRPr dirty="0">
              <a:solidFill>
                <a:srgbClr val="00BEBE"/>
              </a:solidFill>
            </a:endParaRPr>
          </a:p>
        </p:txBody>
      </p:sp>
      <p:pic>
        <p:nvPicPr>
          <p:cNvPr id="160" name="Google Shape;160;p19"/>
          <p:cNvPicPr preferRelativeResize="0"/>
          <p:nvPr/>
        </p:nvPicPr>
        <p:blipFill>
          <a:blip r:embed="rId3">
            <a:alphaModFix/>
          </a:blip>
          <a:stretch>
            <a:fillRect/>
          </a:stretch>
        </p:blipFill>
        <p:spPr>
          <a:xfrm>
            <a:off x="6096000" y="1914750"/>
            <a:ext cx="5340932" cy="3028500"/>
          </a:xfrm>
          <a:prstGeom prst="rect">
            <a:avLst/>
          </a:prstGeom>
          <a:noFill/>
          <a:ln>
            <a:noFill/>
          </a:ln>
        </p:spPr>
      </p:pic>
      <p:sp>
        <p:nvSpPr>
          <p:cNvPr id="161" name="Google Shape;161;p19"/>
          <p:cNvSpPr/>
          <p:nvPr/>
        </p:nvSpPr>
        <p:spPr>
          <a:xfrm>
            <a:off x="392514" y="2379887"/>
            <a:ext cx="4665597" cy="666900"/>
          </a:xfrm>
          <a:prstGeom prst="rect">
            <a:avLst/>
          </a:prstGeom>
          <a:noFill/>
          <a:ln w="38100" cap="flat" cmpd="sng">
            <a:solidFill>
              <a:srgbClr val="00BEB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6" name="Freeform 3">
            <a:extLst>
              <a:ext uri="{FF2B5EF4-FFF2-40B4-BE49-F238E27FC236}">
                <a16:creationId xmlns:a16="http://schemas.microsoft.com/office/drawing/2014/main" id="{0759DB44-9923-5547-9A44-EC37750D9A01}"/>
              </a:ext>
            </a:extLst>
          </p:cNvPr>
          <p:cNvSpPr/>
          <p:nvPr/>
        </p:nvSpPr>
        <p:spPr>
          <a:xfrm>
            <a:off x="5379275" y="0"/>
            <a:ext cx="6812725" cy="6858000"/>
          </a:xfrm>
          <a:custGeom>
            <a:avLst/>
            <a:gdLst>
              <a:gd name="connsiteX0" fmla="*/ 0 w 3268116"/>
              <a:gd name="connsiteY0" fmla="*/ 0 h 5144785"/>
              <a:gd name="connsiteX1" fmla="*/ 3268116 w 3268116"/>
              <a:gd name="connsiteY1" fmla="*/ 0 h 5144785"/>
              <a:gd name="connsiteX2" fmla="*/ 3268116 w 3268116"/>
              <a:gd name="connsiteY2" fmla="*/ 5144785 h 5144785"/>
              <a:gd name="connsiteX3" fmla="*/ 0 w 3268116"/>
              <a:gd name="connsiteY3" fmla="*/ 5144785 h 5144785"/>
              <a:gd name="connsiteX4" fmla="*/ 0 w 3268116"/>
              <a:gd name="connsiteY4" fmla="*/ 0 h 5144785"/>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268116" h="5144785">
                <a:moveTo>
                  <a:pt x="0" y="0"/>
                </a:moveTo>
                <a:lnTo>
                  <a:pt x="3268116" y="0"/>
                </a:lnTo>
                <a:lnTo>
                  <a:pt x="3268116" y="5144785"/>
                </a:lnTo>
                <a:lnTo>
                  <a:pt x="0" y="5144785"/>
                </a:lnTo>
                <a:lnTo>
                  <a:pt x="0" y="0"/>
                </a:lnTo>
              </a:path>
            </a:pathLst>
          </a:custGeom>
          <a:solidFill>
            <a:srgbClr val="00000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7" name="Google Shape;167;p20"/>
          <p:cNvSpPr/>
          <p:nvPr/>
        </p:nvSpPr>
        <p:spPr>
          <a:xfrm>
            <a:off x="-129862" y="3235098"/>
            <a:ext cx="5097900" cy="30285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chemeClr val="dk1"/>
              </a:buClr>
              <a:buSzPts val="2133"/>
              <a:buFont typeface="Arial"/>
              <a:buNone/>
            </a:pPr>
            <a:endParaRPr sz="3000" b="0" i="0" u="none" strike="noStrike" cap="none" dirty="0">
              <a:solidFill>
                <a:srgbClr val="262626"/>
              </a:solidFill>
              <a:latin typeface="Avenir"/>
              <a:ea typeface="Avenir"/>
              <a:cs typeface="Avenir"/>
              <a:sym typeface="Avenir"/>
            </a:endParaRPr>
          </a:p>
          <a:p>
            <a:pPr marL="457200" marR="0" lvl="0" indent="0" algn="ctr" rtl="0">
              <a:lnSpc>
                <a:spcPct val="80000"/>
              </a:lnSpc>
              <a:spcBef>
                <a:spcPts val="0"/>
              </a:spcBef>
              <a:spcAft>
                <a:spcPts val="0"/>
              </a:spcAft>
              <a:buNone/>
            </a:pPr>
            <a:r>
              <a:rPr lang="en-US" sz="3000" dirty="0">
                <a:solidFill>
                  <a:srgbClr val="262626"/>
                </a:solidFill>
                <a:latin typeface="Avenir"/>
                <a:ea typeface="Avenir"/>
                <a:cs typeface="Avenir"/>
                <a:sym typeface="Avenir"/>
              </a:rPr>
              <a:t>Most ethnically </a:t>
            </a:r>
            <a:r>
              <a:rPr lang="en-US" sz="3000" dirty="0">
                <a:solidFill>
                  <a:srgbClr val="262626"/>
                </a:solidFill>
                <a:latin typeface="Lobster"/>
                <a:ea typeface="Lobster"/>
                <a:cs typeface="Lobster"/>
                <a:sym typeface="Lobster"/>
              </a:rPr>
              <a:t>&amp;</a:t>
            </a:r>
            <a:r>
              <a:rPr lang="en-US" sz="3000" dirty="0">
                <a:solidFill>
                  <a:srgbClr val="262626"/>
                </a:solidFill>
                <a:latin typeface="Avenir"/>
                <a:ea typeface="Avenir"/>
                <a:cs typeface="Avenir"/>
                <a:sym typeface="Avenir"/>
              </a:rPr>
              <a:t> racially diverse generation </a:t>
            </a:r>
            <a:endParaRPr sz="3000" dirty="0"/>
          </a:p>
          <a:p>
            <a:pPr marL="0" marR="0" lvl="0" indent="0" algn="l" rtl="0">
              <a:lnSpc>
                <a:spcPct val="80000"/>
              </a:lnSpc>
              <a:spcBef>
                <a:spcPts val="0"/>
              </a:spcBef>
              <a:spcAft>
                <a:spcPts val="0"/>
              </a:spcAft>
              <a:buNone/>
            </a:pPr>
            <a:endParaRPr dirty="0"/>
          </a:p>
        </p:txBody>
      </p:sp>
      <p:sp>
        <p:nvSpPr>
          <p:cNvPr id="168" name="Google Shape;168;p20"/>
          <p:cNvSpPr/>
          <p:nvPr/>
        </p:nvSpPr>
        <p:spPr>
          <a:xfrm>
            <a:off x="0" y="2377383"/>
            <a:ext cx="5547300" cy="66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733" b="1" i="0" u="none" strike="noStrike" cap="none" dirty="0">
                <a:solidFill>
                  <a:srgbClr val="262626"/>
                </a:solidFill>
                <a:latin typeface="Avenir"/>
                <a:ea typeface="Avenir"/>
                <a:cs typeface="Avenir"/>
                <a:sym typeface="Avenir"/>
              </a:rPr>
              <a:t>Who Are </a:t>
            </a:r>
            <a:r>
              <a:rPr lang="en-US" sz="3733" b="1" i="0" u="none" strike="noStrike" cap="none" dirty="0">
                <a:solidFill>
                  <a:srgbClr val="00BEBE"/>
                </a:solidFill>
                <a:latin typeface="Avenir"/>
                <a:ea typeface="Avenir"/>
                <a:cs typeface="Avenir"/>
                <a:sym typeface="Avenir"/>
              </a:rPr>
              <a:t>Millennials</a:t>
            </a:r>
            <a:endParaRPr dirty="0">
              <a:solidFill>
                <a:srgbClr val="00BEBE"/>
              </a:solidFill>
            </a:endParaRPr>
          </a:p>
        </p:txBody>
      </p:sp>
      <p:pic>
        <p:nvPicPr>
          <p:cNvPr id="169" name="Google Shape;169;p20"/>
          <p:cNvPicPr preferRelativeResize="0"/>
          <p:nvPr/>
        </p:nvPicPr>
        <p:blipFill>
          <a:blip r:embed="rId3">
            <a:alphaModFix/>
          </a:blip>
          <a:stretch>
            <a:fillRect/>
          </a:stretch>
        </p:blipFill>
        <p:spPr>
          <a:xfrm>
            <a:off x="6201749" y="1941261"/>
            <a:ext cx="5167776" cy="3313476"/>
          </a:xfrm>
          <a:prstGeom prst="rect">
            <a:avLst/>
          </a:prstGeom>
          <a:noFill/>
          <a:ln>
            <a:noFill/>
          </a:ln>
        </p:spPr>
      </p:pic>
      <p:sp>
        <p:nvSpPr>
          <p:cNvPr id="170" name="Google Shape;170;p20"/>
          <p:cNvSpPr/>
          <p:nvPr/>
        </p:nvSpPr>
        <p:spPr>
          <a:xfrm>
            <a:off x="486816" y="2297151"/>
            <a:ext cx="4481222" cy="747132"/>
          </a:xfrm>
          <a:prstGeom prst="rect">
            <a:avLst/>
          </a:prstGeom>
          <a:noFill/>
          <a:ln w="38100" cap="flat" cmpd="sng">
            <a:solidFill>
              <a:srgbClr val="00BEB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570829F4D58C841A8B3AD20A1E4B33B" ma:contentTypeVersion="10" ma:contentTypeDescription="Create a new document." ma:contentTypeScope="" ma:versionID="9dd3ff797336b327dff1f345efeb1a6a">
  <xsd:schema xmlns:xsd="http://www.w3.org/2001/XMLSchema" xmlns:xs="http://www.w3.org/2001/XMLSchema" xmlns:p="http://schemas.microsoft.com/office/2006/metadata/properties" xmlns:ns2="eebe8cdc-5194-40ce-bb83-d19af8585984" xmlns:ns3="6b8eb881-6864-4887-aa22-b5c36e02c7cd" targetNamespace="http://schemas.microsoft.com/office/2006/metadata/properties" ma:root="true" ma:fieldsID="cfc6fdbe39a50ef43dfcff35d7232211" ns2:_="" ns3:_="">
    <xsd:import namespace="eebe8cdc-5194-40ce-bb83-d19af8585984"/>
    <xsd:import namespace="6b8eb881-6864-4887-aa22-b5c36e02c7c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ebe8cdc-5194-40ce-bb83-d19af858598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b8eb881-6864-4887-aa22-b5c36e02c7cd"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6D56EC8-0CBD-440E-AAB1-02CE98E51542}"/>
</file>

<file path=customXml/itemProps2.xml><?xml version="1.0" encoding="utf-8"?>
<ds:datastoreItem xmlns:ds="http://schemas.openxmlformats.org/officeDocument/2006/customXml" ds:itemID="{F9C4AA41-97ED-4404-8061-7732F39E0F1E}"/>
</file>

<file path=customXml/itemProps3.xml><?xml version="1.0" encoding="utf-8"?>
<ds:datastoreItem xmlns:ds="http://schemas.openxmlformats.org/officeDocument/2006/customXml" ds:itemID="{AED26BFB-513C-42F3-B5CE-C60B607685B8}"/>
</file>

<file path=docProps/app.xml><?xml version="1.0" encoding="utf-8"?>
<Properties xmlns="http://schemas.openxmlformats.org/officeDocument/2006/extended-properties" xmlns:vt="http://schemas.openxmlformats.org/officeDocument/2006/docPropsVTypes">
  <TotalTime>500</TotalTime>
  <Words>2324</Words>
  <Application>Microsoft Macintosh PowerPoint</Application>
  <PresentationFormat>Widescreen</PresentationFormat>
  <Paragraphs>533</Paragraphs>
  <Slides>75</Slides>
  <Notes>65</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75</vt:i4>
      </vt:variant>
    </vt:vector>
  </HeadingPairs>
  <TitlesOfParts>
    <vt:vector size="88" baseType="lpstr">
      <vt:lpstr>Impact</vt:lpstr>
      <vt:lpstr>Avenir Light</vt:lpstr>
      <vt:lpstr>Avenir</vt:lpstr>
      <vt:lpstr>Avenir Next  </vt:lpstr>
      <vt:lpstr>Lobster</vt:lpstr>
      <vt:lpstr>Calibri</vt:lpstr>
      <vt:lpstr>Georgia</vt:lpstr>
      <vt:lpstr>Avenir Black</vt:lpstr>
      <vt:lpstr>Avenir Book</vt:lpstr>
      <vt:lpstr>Open Sans</vt:lpstr>
      <vt:lpstr>Arial</vt:lpstr>
      <vt:lpstr>Century Gothic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Millennial Consumer Spending Power </vt:lpstr>
      <vt:lpstr>HOWEVER...</vt:lpstr>
      <vt:lpstr>Savvy Digital Shoppers</vt:lpstr>
      <vt:lpstr> The Rise of ROPO Research Online - Purchase Offline </vt:lpstr>
      <vt:lpstr>In order to… CONVERT DIGITAL NATIVES TO CUSTOMERS</vt:lpstr>
      <vt:lpstr>Be The Solution! </vt:lpstr>
      <vt:lpstr>PowerPoint Presentation</vt:lpstr>
      <vt:lpstr>PowerPoint Presentation</vt:lpstr>
      <vt:lpstr>PowerPoint Presentation</vt:lpstr>
      <vt:lpstr>6 Millennial Micro Markets </vt:lpstr>
      <vt:lpstr>6 Millennial Micro Markets </vt:lpstr>
      <vt:lpstr>6 Millennial Micro Markets </vt:lpstr>
      <vt:lpstr>6 Millennial Micro Markets </vt:lpstr>
      <vt:lpstr>6 Millennial Micro Markets </vt:lpstr>
      <vt:lpstr>6 Millennial Micro Markets </vt:lpstr>
      <vt:lpstr>6 Millennial Micro Markets </vt:lpstr>
      <vt:lpstr>PowerPoint Presentation</vt:lpstr>
      <vt:lpstr>PowerPoint Presentation</vt:lpstr>
      <vt:lpstr>       Know What Your Customers Value  </vt:lpstr>
      <vt:lpstr>Millennial Seek Health Conscious Alternatives</vt:lpstr>
      <vt:lpstr>       Know What Your Customers Value  </vt:lpstr>
      <vt:lpstr>       Know What Your Customers Value  </vt:lpstr>
      <vt:lpstr>       Know What Your Customers Value  </vt:lpstr>
      <vt:lpstr>THINK LESS TRADITIONAL </vt:lpstr>
      <vt:lpstr>Marketing Tactics: In &amp; Out</vt:lpstr>
      <vt:lpstr>Gone Mobile...</vt:lpstr>
      <vt:lpstr>Marketing Tactics: In &amp; Out</vt:lpstr>
      <vt:lpstr>Marketing Tactics: In &amp; Out</vt:lpstr>
      <vt:lpstr>Content Fuels the  Consumer Journey </vt:lpstr>
      <vt:lpstr>Blogs, Vlogs, &amp; Social Media - OH MY!</vt:lpstr>
      <vt:lpstr>Marketing Tactics: In &amp; Out</vt:lpstr>
      <vt:lpstr>Think Micro Moments</vt:lpstr>
      <vt:lpstr>Video Stats</vt:lpstr>
      <vt:lpstr>Video Helps Boost Traffic &amp; Retention</vt:lpstr>
      <vt:lpstr>Marketing Tactics: In &amp; Out</vt:lpstr>
      <vt:lpstr>PowerPoint Presentation</vt:lpstr>
      <vt:lpstr>PowerPoint Presentation</vt:lpstr>
      <vt:lpstr>Marketing Tactics: In &amp; Out</vt:lpstr>
      <vt:lpstr>PowerPoint Presentation</vt:lpstr>
      <vt:lpstr>PowerPoint Presentation</vt:lpstr>
      <vt:lpstr>PowerPoint Presentation</vt:lpstr>
      <vt:lpstr>PowerPoint Presentation</vt:lpstr>
      <vt:lpstr>PowerPoint Presentation</vt:lpstr>
      <vt:lpstr>PowerPoint Presentation</vt:lpstr>
      <vt:lpstr>Marketing Tactics: In &amp; Out</vt:lpstr>
      <vt:lpstr>PowerPoint Presentation</vt:lpstr>
      <vt:lpstr>PowerPoint Presentation</vt:lpstr>
      <vt:lpstr>PowerPoint Presentation</vt:lpstr>
      <vt:lpstr>Today’s Workplace Reality</vt:lpstr>
      <vt:lpstr>PowerPoint Presentation</vt:lpstr>
      <vt:lpstr>Why Millennials Job Hop</vt:lpstr>
      <vt:lpstr>PowerPoint Presentation</vt:lpstr>
      <vt:lpstr>PowerPoint Presentation</vt:lpstr>
      <vt:lpstr>PowerPoint Presentation</vt:lpstr>
      <vt:lpstr>PowerPoint Presentation</vt:lpstr>
      <vt:lpstr>How To Enhance Employee Engagement</vt:lpstr>
      <vt:lpstr>Employee Influence</vt:lpstr>
      <vt:lpstr>Power In Employee Advocacy </vt:lpstr>
      <vt:lpstr>   How To Leverage Your Employees As Influencers  </vt:lpstr>
      <vt:lpstr>PowerPoint Presentation</vt:lpstr>
      <vt:lpstr>PowerPoint Presentation</vt:lpstr>
      <vt:lpstr>PowerPoint Presentation</vt:lpstr>
      <vt:lpstr>PowerPoint Presentation</vt:lpstr>
      <vt:lpstr>RESOURCE LINKS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jordanweinstein22@gmail.com</cp:lastModifiedBy>
  <cp:revision>35</cp:revision>
  <dcterms:modified xsi:type="dcterms:W3CDTF">2019-07-15T15:10:47Z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0x0101004570829F4D58C841A8B3AD20A1E4B33B</vt:lpwstr>
  </property>
</Properties>
</file>